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8" r:id="rId4"/>
    <p:sldId id="259" r:id="rId5"/>
    <p:sldId id="260" r:id="rId6"/>
    <p:sldId id="262" r:id="rId7"/>
    <p:sldId id="266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9" d="100"/>
          <a:sy n="69" d="100"/>
        </p:scale>
        <p:origin x="-13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374CB-61D1-4A98-9E61-48B8CC097B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8CFE0-40FE-4D0F-90B8-2EF40D7C5B51}">
      <dgm:prSet phldrT="[Текст]"/>
      <dgm:spPr/>
      <dgm:t>
        <a:bodyPr/>
        <a:lstStyle/>
        <a:p>
          <a:r>
            <a:rPr lang="ru-RU" dirty="0" smtClean="0"/>
            <a:t>Бюджетная система Германии состоит из 3-х  звеньев </a:t>
          </a:r>
          <a:endParaRPr lang="ru-RU" dirty="0"/>
        </a:p>
      </dgm:t>
    </dgm:pt>
    <dgm:pt modelId="{40A7690B-A86E-4338-92A1-96B87236D0A7}" type="parTrans" cxnId="{039A4F66-4160-4CC2-8412-2C31E73D548D}">
      <dgm:prSet/>
      <dgm:spPr/>
      <dgm:t>
        <a:bodyPr/>
        <a:lstStyle/>
        <a:p>
          <a:endParaRPr lang="ru-RU"/>
        </a:p>
      </dgm:t>
    </dgm:pt>
    <dgm:pt modelId="{240C43B4-5B7D-4B4C-92AB-5B840353F5A3}" type="sibTrans" cxnId="{039A4F66-4160-4CC2-8412-2C31E73D548D}">
      <dgm:prSet/>
      <dgm:spPr/>
      <dgm:t>
        <a:bodyPr/>
        <a:lstStyle/>
        <a:p>
          <a:endParaRPr lang="ru-RU"/>
        </a:p>
      </dgm:t>
    </dgm:pt>
    <dgm:pt modelId="{0A4DCC96-85FA-483A-A2D0-658866FB8C8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федерального бюджета;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52743E3-CA11-4D90-9DCD-63F6B9EEF30D}" type="sibTrans" cxnId="{41FC0163-B39A-451A-B417-3A20324247EE}">
      <dgm:prSet/>
      <dgm:spPr/>
      <dgm:t>
        <a:bodyPr/>
        <a:lstStyle/>
        <a:p>
          <a:endParaRPr lang="ru-RU"/>
        </a:p>
      </dgm:t>
    </dgm:pt>
    <dgm:pt modelId="{028B3CCF-71FF-47FF-A83D-218FC4956350}" type="parTrans" cxnId="{41FC0163-B39A-451A-B417-3A20324247EE}">
      <dgm:prSet/>
      <dgm:spPr/>
      <dgm:t>
        <a:bodyPr/>
        <a:lstStyle/>
        <a:p>
          <a:endParaRPr lang="ru-RU"/>
        </a:p>
      </dgm:t>
    </dgm:pt>
    <dgm:pt modelId="{7D65EC3B-764B-4771-966B-15726094EAA6}">
      <dgm:prSet/>
      <dgm:spPr/>
      <dgm:t>
        <a:bodyPr/>
        <a:lstStyle/>
        <a:p>
          <a:r>
            <a:rPr lang="ru-RU" dirty="0" smtClean="0"/>
            <a:t>региональных (земельных) бюджетов (16); </a:t>
          </a:r>
          <a:endParaRPr lang="ru-RU" dirty="0"/>
        </a:p>
      </dgm:t>
    </dgm:pt>
    <dgm:pt modelId="{EE876425-5987-4135-AB0B-2A54484CF8BB}" type="parTrans" cxnId="{663FCA39-4AD1-49C3-A5F7-50F69063C2D0}">
      <dgm:prSet/>
      <dgm:spPr/>
      <dgm:t>
        <a:bodyPr/>
        <a:lstStyle/>
        <a:p>
          <a:endParaRPr lang="ru-RU"/>
        </a:p>
      </dgm:t>
    </dgm:pt>
    <dgm:pt modelId="{CD6C437F-A2AC-412B-8308-14310978BD1B}" type="sibTrans" cxnId="{663FCA39-4AD1-49C3-A5F7-50F69063C2D0}">
      <dgm:prSet/>
      <dgm:spPr/>
      <dgm:t>
        <a:bodyPr/>
        <a:lstStyle/>
        <a:p>
          <a:endParaRPr lang="ru-RU"/>
        </a:p>
      </dgm:t>
    </dgm:pt>
    <dgm:pt modelId="{DFFE6880-967A-4CC8-9317-70D13FF8A477}">
      <dgm:prSet/>
      <dgm:spPr/>
      <dgm:t>
        <a:bodyPr/>
        <a:lstStyle/>
        <a:p>
          <a:r>
            <a:rPr lang="ru-RU" dirty="0" smtClean="0"/>
            <a:t>местных бюджетов (более 11 тыс. общин). </a:t>
          </a:r>
          <a:endParaRPr lang="ru-RU" dirty="0"/>
        </a:p>
      </dgm:t>
    </dgm:pt>
    <dgm:pt modelId="{5616771E-7E74-4E68-99A2-9CCB07EB5E1E}" type="parTrans" cxnId="{B1CC9BEA-65DC-46B4-B5BF-CC3246286228}">
      <dgm:prSet/>
      <dgm:spPr/>
      <dgm:t>
        <a:bodyPr/>
        <a:lstStyle/>
        <a:p>
          <a:endParaRPr lang="ru-RU"/>
        </a:p>
      </dgm:t>
    </dgm:pt>
    <dgm:pt modelId="{50C6720A-263B-45F5-ABB3-EF4D648F6951}" type="sibTrans" cxnId="{B1CC9BEA-65DC-46B4-B5BF-CC3246286228}">
      <dgm:prSet/>
      <dgm:spPr/>
      <dgm:t>
        <a:bodyPr/>
        <a:lstStyle/>
        <a:p>
          <a:endParaRPr lang="ru-RU"/>
        </a:p>
      </dgm:t>
    </dgm:pt>
    <dgm:pt modelId="{231E9DEA-D726-42A6-A5CD-1998E43EA263}" type="pres">
      <dgm:prSet presAssocID="{EBB374CB-61D1-4A98-9E61-48B8CC097B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E50459-6CF9-4E05-A9ED-548657B09655}" type="pres">
      <dgm:prSet presAssocID="{6E88CFE0-40FE-4D0F-90B8-2EF40D7C5B51}" presName="hierRoot1" presStyleCnt="0">
        <dgm:presLayoutVars>
          <dgm:hierBranch val="init"/>
        </dgm:presLayoutVars>
      </dgm:prSet>
      <dgm:spPr/>
    </dgm:pt>
    <dgm:pt modelId="{3A05859C-4FB2-49B8-B3D1-F8BBBA5269E1}" type="pres">
      <dgm:prSet presAssocID="{6E88CFE0-40FE-4D0F-90B8-2EF40D7C5B51}" presName="rootComposite1" presStyleCnt="0"/>
      <dgm:spPr/>
    </dgm:pt>
    <dgm:pt modelId="{EC96226C-14CC-404B-BDF5-3097488F9D4C}" type="pres">
      <dgm:prSet presAssocID="{6E88CFE0-40FE-4D0F-90B8-2EF40D7C5B51}" presName="rootText1" presStyleLbl="node0" presStyleIdx="0" presStyleCnt="1" custScaleX="165296" custScaleY="160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619FE-8EDE-4B70-83E9-1029EF201F7D}" type="pres">
      <dgm:prSet presAssocID="{6E88CFE0-40FE-4D0F-90B8-2EF40D7C5B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44C3A8-71DB-4A2F-814E-D1229E6A3F38}" type="pres">
      <dgm:prSet presAssocID="{6E88CFE0-40FE-4D0F-90B8-2EF40D7C5B51}" presName="hierChild2" presStyleCnt="0"/>
      <dgm:spPr/>
    </dgm:pt>
    <dgm:pt modelId="{52CEA4D9-34C7-4535-AF7F-B509088E3720}" type="pres">
      <dgm:prSet presAssocID="{028B3CCF-71FF-47FF-A83D-218FC495635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7061480-F490-47AD-9070-757FBA2CC336}" type="pres">
      <dgm:prSet presAssocID="{0A4DCC96-85FA-483A-A2D0-658866FB8C80}" presName="hierRoot2" presStyleCnt="0">
        <dgm:presLayoutVars>
          <dgm:hierBranch val="init"/>
        </dgm:presLayoutVars>
      </dgm:prSet>
      <dgm:spPr/>
    </dgm:pt>
    <dgm:pt modelId="{2BF78F67-C09B-422E-A593-5D71D948DDCA}" type="pres">
      <dgm:prSet presAssocID="{0A4DCC96-85FA-483A-A2D0-658866FB8C80}" presName="rootComposite" presStyleCnt="0"/>
      <dgm:spPr/>
    </dgm:pt>
    <dgm:pt modelId="{3CCDF12B-C71C-4A71-B62C-1D0BFA8BCE2C}" type="pres">
      <dgm:prSet presAssocID="{0A4DCC96-85FA-483A-A2D0-658866FB8C80}" presName="rootText" presStyleLbl="node2" presStyleIdx="0" presStyleCnt="3" custScaleX="122303" custScaleY="1228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A1D54-9B7D-41DE-B8D9-45042CAEB584}" type="pres">
      <dgm:prSet presAssocID="{0A4DCC96-85FA-483A-A2D0-658866FB8C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1845AE6C-1A45-48C4-8FAD-9AD25C184D52}" type="pres">
      <dgm:prSet presAssocID="{0A4DCC96-85FA-483A-A2D0-658866FB8C80}" presName="hierChild4" presStyleCnt="0"/>
      <dgm:spPr/>
    </dgm:pt>
    <dgm:pt modelId="{20063602-6075-4059-B2E6-0204A897DF48}" type="pres">
      <dgm:prSet presAssocID="{0A4DCC96-85FA-483A-A2D0-658866FB8C80}" presName="hierChild5" presStyleCnt="0"/>
      <dgm:spPr/>
    </dgm:pt>
    <dgm:pt modelId="{C64CC79E-E0CF-443F-9F0D-C3E154779EEB}" type="pres">
      <dgm:prSet presAssocID="{EE876425-5987-4135-AB0B-2A54484CF8B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6FF163B-8393-46CF-A1AE-86D6026ACD87}" type="pres">
      <dgm:prSet presAssocID="{7D65EC3B-764B-4771-966B-15726094EAA6}" presName="hierRoot2" presStyleCnt="0">
        <dgm:presLayoutVars>
          <dgm:hierBranch val="init"/>
        </dgm:presLayoutVars>
      </dgm:prSet>
      <dgm:spPr/>
    </dgm:pt>
    <dgm:pt modelId="{C93FA751-CFA7-45D7-A4FE-219ECBB8F45E}" type="pres">
      <dgm:prSet presAssocID="{7D65EC3B-764B-4771-966B-15726094EAA6}" presName="rootComposite" presStyleCnt="0"/>
      <dgm:spPr/>
    </dgm:pt>
    <dgm:pt modelId="{32FA5A32-D8B9-467C-8DBB-40230AEA6A30}" type="pres">
      <dgm:prSet presAssocID="{7D65EC3B-764B-4771-966B-15726094EAA6}" presName="rootText" presStyleLbl="node2" presStyleIdx="1" presStyleCnt="3" custScaleX="117397" custScaleY="130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2DE67-FE14-4BDA-97C4-8758C1EEBEC2}" type="pres">
      <dgm:prSet presAssocID="{7D65EC3B-764B-4771-966B-15726094EA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C6819BC-20DF-4B4C-A7D6-77951B4A36AF}" type="pres">
      <dgm:prSet presAssocID="{7D65EC3B-764B-4771-966B-15726094EAA6}" presName="hierChild4" presStyleCnt="0"/>
      <dgm:spPr/>
    </dgm:pt>
    <dgm:pt modelId="{8B4989B2-4908-42C3-91F0-5245D2AF6ABA}" type="pres">
      <dgm:prSet presAssocID="{7D65EC3B-764B-4771-966B-15726094EAA6}" presName="hierChild5" presStyleCnt="0"/>
      <dgm:spPr/>
    </dgm:pt>
    <dgm:pt modelId="{185527D3-405B-4C5C-ACB1-83D419FDC7AD}" type="pres">
      <dgm:prSet presAssocID="{5616771E-7E74-4E68-99A2-9CCB07EB5E1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DAAB431-CEC4-48FD-90E9-0DEF6C203B88}" type="pres">
      <dgm:prSet presAssocID="{DFFE6880-967A-4CC8-9317-70D13FF8A477}" presName="hierRoot2" presStyleCnt="0">
        <dgm:presLayoutVars>
          <dgm:hierBranch val="init"/>
        </dgm:presLayoutVars>
      </dgm:prSet>
      <dgm:spPr/>
    </dgm:pt>
    <dgm:pt modelId="{47E704B6-7B6F-4BD6-954F-5F8C58BE0CFB}" type="pres">
      <dgm:prSet presAssocID="{DFFE6880-967A-4CC8-9317-70D13FF8A477}" presName="rootComposite" presStyleCnt="0"/>
      <dgm:spPr/>
    </dgm:pt>
    <dgm:pt modelId="{3817C2CC-6BD8-485A-9342-0996027F6D9B}" type="pres">
      <dgm:prSet presAssocID="{DFFE6880-967A-4CC8-9317-70D13FF8A477}" presName="rootText" presStyleLbl="node2" presStyleIdx="2" presStyleCnt="3" custScaleX="116232" custScaleY="127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6CF308-7C25-4202-9552-0EB4E7FBBB84}" type="pres">
      <dgm:prSet presAssocID="{DFFE6880-967A-4CC8-9317-70D13FF8A477}" presName="rootConnector" presStyleLbl="node2" presStyleIdx="2" presStyleCnt="3"/>
      <dgm:spPr/>
      <dgm:t>
        <a:bodyPr/>
        <a:lstStyle/>
        <a:p>
          <a:endParaRPr lang="ru-RU"/>
        </a:p>
      </dgm:t>
    </dgm:pt>
    <dgm:pt modelId="{085241AC-2975-4B52-8FA6-76FBC9E64F6A}" type="pres">
      <dgm:prSet presAssocID="{DFFE6880-967A-4CC8-9317-70D13FF8A477}" presName="hierChild4" presStyleCnt="0"/>
      <dgm:spPr/>
    </dgm:pt>
    <dgm:pt modelId="{21A390BD-AB1E-450B-987E-EA2F6D52FF01}" type="pres">
      <dgm:prSet presAssocID="{DFFE6880-967A-4CC8-9317-70D13FF8A477}" presName="hierChild5" presStyleCnt="0"/>
      <dgm:spPr/>
    </dgm:pt>
    <dgm:pt modelId="{4A91AFD5-65D9-4E55-8508-01D978FF6CCD}" type="pres">
      <dgm:prSet presAssocID="{6E88CFE0-40FE-4D0F-90B8-2EF40D7C5B51}" presName="hierChild3" presStyleCnt="0"/>
      <dgm:spPr/>
    </dgm:pt>
  </dgm:ptLst>
  <dgm:cxnLst>
    <dgm:cxn modelId="{322E68BE-DB81-4E71-8EB0-A3045F19B1D7}" type="presOf" srcId="{EBB374CB-61D1-4A98-9E61-48B8CC097BF7}" destId="{231E9DEA-D726-42A6-A5CD-1998E43EA263}" srcOrd="0" destOrd="0" presId="urn:microsoft.com/office/officeart/2005/8/layout/orgChart1"/>
    <dgm:cxn modelId="{9F4FF62A-B03F-4368-B890-AC44615C04E9}" type="presOf" srcId="{EE876425-5987-4135-AB0B-2A54484CF8BB}" destId="{C64CC79E-E0CF-443F-9F0D-C3E154779EEB}" srcOrd="0" destOrd="0" presId="urn:microsoft.com/office/officeart/2005/8/layout/orgChart1"/>
    <dgm:cxn modelId="{41FC0163-B39A-451A-B417-3A20324247EE}" srcId="{6E88CFE0-40FE-4D0F-90B8-2EF40D7C5B51}" destId="{0A4DCC96-85FA-483A-A2D0-658866FB8C80}" srcOrd="0" destOrd="0" parTransId="{028B3CCF-71FF-47FF-A83D-218FC4956350}" sibTransId="{552743E3-CA11-4D90-9DCD-63F6B9EEF30D}"/>
    <dgm:cxn modelId="{663FCA39-4AD1-49C3-A5F7-50F69063C2D0}" srcId="{6E88CFE0-40FE-4D0F-90B8-2EF40D7C5B51}" destId="{7D65EC3B-764B-4771-966B-15726094EAA6}" srcOrd="1" destOrd="0" parTransId="{EE876425-5987-4135-AB0B-2A54484CF8BB}" sibTransId="{CD6C437F-A2AC-412B-8308-14310978BD1B}"/>
    <dgm:cxn modelId="{0718BDBB-7BA2-417D-8616-4D99E3A7CDF6}" type="presOf" srcId="{6E88CFE0-40FE-4D0F-90B8-2EF40D7C5B51}" destId="{EC96226C-14CC-404B-BDF5-3097488F9D4C}" srcOrd="0" destOrd="0" presId="urn:microsoft.com/office/officeart/2005/8/layout/orgChart1"/>
    <dgm:cxn modelId="{33C30FE1-D49B-4489-9C31-F18E9302C27A}" type="presOf" srcId="{7D65EC3B-764B-4771-966B-15726094EAA6}" destId="{32FA5A32-D8B9-467C-8DBB-40230AEA6A30}" srcOrd="0" destOrd="0" presId="urn:microsoft.com/office/officeart/2005/8/layout/orgChart1"/>
    <dgm:cxn modelId="{B12DA845-CC90-4505-91A2-CA34D1573604}" type="presOf" srcId="{5616771E-7E74-4E68-99A2-9CCB07EB5E1E}" destId="{185527D3-405B-4C5C-ACB1-83D419FDC7AD}" srcOrd="0" destOrd="0" presId="urn:microsoft.com/office/officeart/2005/8/layout/orgChart1"/>
    <dgm:cxn modelId="{C8AF597A-A365-4EFB-88FF-7262CEE775AC}" type="presOf" srcId="{0A4DCC96-85FA-483A-A2D0-658866FB8C80}" destId="{C6EA1D54-9B7D-41DE-B8D9-45042CAEB584}" srcOrd="1" destOrd="0" presId="urn:microsoft.com/office/officeart/2005/8/layout/orgChart1"/>
    <dgm:cxn modelId="{351427F1-C3E7-4599-BB95-96CF6202E25E}" type="presOf" srcId="{7D65EC3B-764B-4771-966B-15726094EAA6}" destId="{0F42DE67-FE14-4BDA-97C4-8758C1EEBEC2}" srcOrd="1" destOrd="0" presId="urn:microsoft.com/office/officeart/2005/8/layout/orgChart1"/>
    <dgm:cxn modelId="{039A4F66-4160-4CC2-8412-2C31E73D548D}" srcId="{EBB374CB-61D1-4A98-9E61-48B8CC097BF7}" destId="{6E88CFE0-40FE-4D0F-90B8-2EF40D7C5B51}" srcOrd="0" destOrd="0" parTransId="{40A7690B-A86E-4338-92A1-96B87236D0A7}" sibTransId="{240C43B4-5B7D-4B4C-92AB-5B840353F5A3}"/>
    <dgm:cxn modelId="{B1CC9BEA-65DC-46B4-B5BF-CC3246286228}" srcId="{6E88CFE0-40FE-4D0F-90B8-2EF40D7C5B51}" destId="{DFFE6880-967A-4CC8-9317-70D13FF8A477}" srcOrd="2" destOrd="0" parTransId="{5616771E-7E74-4E68-99A2-9CCB07EB5E1E}" sibTransId="{50C6720A-263B-45F5-ABB3-EF4D648F6951}"/>
    <dgm:cxn modelId="{F628E10D-50BC-49D5-BA91-8EA600E8B932}" type="presOf" srcId="{6E88CFE0-40FE-4D0F-90B8-2EF40D7C5B51}" destId="{DED619FE-8EDE-4B70-83E9-1029EF201F7D}" srcOrd="1" destOrd="0" presId="urn:microsoft.com/office/officeart/2005/8/layout/orgChart1"/>
    <dgm:cxn modelId="{5B41EC78-7F0C-420B-9FF3-FC3B23C42368}" type="presOf" srcId="{DFFE6880-967A-4CC8-9317-70D13FF8A477}" destId="{936CF308-7C25-4202-9552-0EB4E7FBBB84}" srcOrd="1" destOrd="0" presId="urn:microsoft.com/office/officeart/2005/8/layout/orgChart1"/>
    <dgm:cxn modelId="{56FD5AAD-1F8D-4E51-937C-708A9D3B23A8}" type="presOf" srcId="{028B3CCF-71FF-47FF-A83D-218FC4956350}" destId="{52CEA4D9-34C7-4535-AF7F-B509088E3720}" srcOrd="0" destOrd="0" presId="urn:microsoft.com/office/officeart/2005/8/layout/orgChart1"/>
    <dgm:cxn modelId="{D93B8D4E-5863-40E7-A1F0-044E989E80E8}" type="presOf" srcId="{0A4DCC96-85FA-483A-A2D0-658866FB8C80}" destId="{3CCDF12B-C71C-4A71-B62C-1D0BFA8BCE2C}" srcOrd="0" destOrd="0" presId="urn:microsoft.com/office/officeart/2005/8/layout/orgChart1"/>
    <dgm:cxn modelId="{0679C6AC-023F-4DF7-9D17-60B0CDC652D3}" type="presOf" srcId="{DFFE6880-967A-4CC8-9317-70D13FF8A477}" destId="{3817C2CC-6BD8-485A-9342-0996027F6D9B}" srcOrd="0" destOrd="0" presId="urn:microsoft.com/office/officeart/2005/8/layout/orgChart1"/>
    <dgm:cxn modelId="{E47B7781-682B-449A-A1F6-E1C2659C068A}" type="presParOf" srcId="{231E9DEA-D726-42A6-A5CD-1998E43EA263}" destId="{BBE50459-6CF9-4E05-A9ED-548657B09655}" srcOrd="0" destOrd="0" presId="urn:microsoft.com/office/officeart/2005/8/layout/orgChart1"/>
    <dgm:cxn modelId="{1D5C5325-B2AD-4465-AD60-E6A3ABE83059}" type="presParOf" srcId="{BBE50459-6CF9-4E05-A9ED-548657B09655}" destId="{3A05859C-4FB2-49B8-B3D1-F8BBBA5269E1}" srcOrd="0" destOrd="0" presId="urn:microsoft.com/office/officeart/2005/8/layout/orgChart1"/>
    <dgm:cxn modelId="{9AD919D6-E54C-4BBE-9B7C-2E020A4C0857}" type="presParOf" srcId="{3A05859C-4FB2-49B8-B3D1-F8BBBA5269E1}" destId="{EC96226C-14CC-404B-BDF5-3097488F9D4C}" srcOrd="0" destOrd="0" presId="urn:microsoft.com/office/officeart/2005/8/layout/orgChart1"/>
    <dgm:cxn modelId="{20EAD1B0-10A2-488F-9227-DA8CC4E31B36}" type="presParOf" srcId="{3A05859C-4FB2-49B8-B3D1-F8BBBA5269E1}" destId="{DED619FE-8EDE-4B70-83E9-1029EF201F7D}" srcOrd="1" destOrd="0" presId="urn:microsoft.com/office/officeart/2005/8/layout/orgChart1"/>
    <dgm:cxn modelId="{7F666910-E09F-4CE5-AC85-A0EDF65A350D}" type="presParOf" srcId="{BBE50459-6CF9-4E05-A9ED-548657B09655}" destId="{6C44C3A8-71DB-4A2F-814E-D1229E6A3F38}" srcOrd="1" destOrd="0" presId="urn:microsoft.com/office/officeart/2005/8/layout/orgChart1"/>
    <dgm:cxn modelId="{76961544-AD41-4ABB-A045-940868B9100F}" type="presParOf" srcId="{6C44C3A8-71DB-4A2F-814E-D1229E6A3F38}" destId="{52CEA4D9-34C7-4535-AF7F-B509088E3720}" srcOrd="0" destOrd="0" presId="urn:microsoft.com/office/officeart/2005/8/layout/orgChart1"/>
    <dgm:cxn modelId="{32302094-38D4-4104-809F-1EC1FFA4ECDB}" type="presParOf" srcId="{6C44C3A8-71DB-4A2F-814E-D1229E6A3F38}" destId="{67061480-F490-47AD-9070-757FBA2CC336}" srcOrd="1" destOrd="0" presId="urn:microsoft.com/office/officeart/2005/8/layout/orgChart1"/>
    <dgm:cxn modelId="{1FF8BF60-7713-46B7-BC02-11477A7A0579}" type="presParOf" srcId="{67061480-F490-47AD-9070-757FBA2CC336}" destId="{2BF78F67-C09B-422E-A593-5D71D948DDCA}" srcOrd="0" destOrd="0" presId="urn:microsoft.com/office/officeart/2005/8/layout/orgChart1"/>
    <dgm:cxn modelId="{9FDAD1AF-EAEF-458A-BEB5-E32AB13F83CC}" type="presParOf" srcId="{2BF78F67-C09B-422E-A593-5D71D948DDCA}" destId="{3CCDF12B-C71C-4A71-B62C-1D0BFA8BCE2C}" srcOrd="0" destOrd="0" presId="urn:microsoft.com/office/officeart/2005/8/layout/orgChart1"/>
    <dgm:cxn modelId="{108CE11D-313C-4DE1-9862-68E1B7A9EF72}" type="presParOf" srcId="{2BF78F67-C09B-422E-A593-5D71D948DDCA}" destId="{C6EA1D54-9B7D-41DE-B8D9-45042CAEB584}" srcOrd="1" destOrd="0" presId="urn:microsoft.com/office/officeart/2005/8/layout/orgChart1"/>
    <dgm:cxn modelId="{683D76A7-C449-4D8B-9AA6-09B5605CEA39}" type="presParOf" srcId="{67061480-F490-47AD-9070-757FBA2CC336}" destId="{1845AE6C-1A45-48C4-8FAD-9AD25C184D52}" srcOrd="1" destOrd="0" presId="urn:microsoft.com/office/officeart/2005/8/layout/orgChart1"/>
    <dgm:cxn modelId="{5FBAFAEB-ECDC-488F-9189-CE775DC89CA7}" type="presParOf" srcId="{67061480-F490-47AD-9070-757FBA2CC336}" destId="{20063602-6075-4059-B2E6-0204A897DF48}" srcOrd="2" destOrd="0" presId="urn:microsoft.com/office/officeart/2005/8/layout/orgChart1"/>
    <dgm:cxn modelId="{04BDCBCC-2AB1-435B-9795-16A858FBF81E}" type="presParOf" srcId="{6C44C3A8-71DB-4A2F-814E-D1229E6A3F38}" destId="{C64CC79E-E0CF-443F-9F0D-C3E154779EEB}" srcOrd="2" destOrd="0" presId="urn:microsoft.com/office/officeart/2005/8/layout/orgChart1"/>
    <dgm:cxn modelId="{9E874013-07B8-4C62-8F9B-41196F936E1E}" type="presParOf" srcId="{6C44C3A8-71DB-4A2F-814E-D1229E6A3F38}" destId="{26FF163B-8393-46CF-A1AE-86D6026ACD87}" srcOrd="3" destOrd="0" presId="urn:microsoft.com/office/officeart/2005/8/layout/orgChart1"/>
    <dgm:cxn modelId="{CD505A7D-23DD-4D65-8323-683877029F7E}" type="presParOf" srcId="{26FF163B-8393-46CF-A1AE-86D6026ACD87}" destId="{C93FA751-CFA7-45D7-A4FE-219ECBB8F45E}" srcOrd="0" destOrd="0" presId="urn:microsoft.com/office/officeart/2005/8/layout/orgChart1"/>
    <dgm:cxn modelId="{74007840-EC8A-4497-879B-3A8FC9FA0A0E}" type="presParOf" srcId="{C93FA751-CFA7-45D7-A4FE-219ECBB8F45E}" destId="{32FA5A32-D8B9-467C-8DBB-40230AEA6A30}" srcOrd="0" destOrd="0" presId="urn:microsoft.com/office/officeart/2005/8/layout/orgChart1"/>
    <dgm:cxn modelId="{F7F43B50-A4A6-4983-83C0-B59382100FCB}" type="presParOf" srcId="{C93FA751-CFA7-45D7-A4FE-219ECBB8F45E}" destId="{0F42DE67-FE14-4BDA-97C4-8758C1EEBEC2}" srcOrd="1" destOrd="0" presId="urn:microsoft.com/office/officeart/2005/8/layout/orgChart1"/>
    <dgm:cxn modelId="{16D6AB6F-8F50-4CA0-AD5E-F7B4FF37AD53}" type="presParOf" srcId="{26FF163B-8393-46CF-A1AE-86D6026ACD87}" destId="{8C6819BC-20DF-4B4C-A7D6-77951B4A36AF}" srcOrd="1" destOrd="0" presId="urn:microsoft.com/office/officeart/2005/8/layout/orgChart1"/>
    <dgm:cxn modelId="{A21AE79D-6A6F-4B83-BD00-4407B0AE30B0}" type="presParOf" srcId="{26FF163B-8393-46CF-A1AE-86D6026ACD87}" destId="{8B4989B2-4908-42C3-91F0-5245D2AF6ABA}" srcOrd="2" destOrd="0" presId="urn:microsoft.com/office/officeart/2005/8/layout/orgChart1"/>
    <dgm:cxn modelId="{8B7F0DD3-D5B9-4D41-8B86-FAC5B8018D02}" type="presParOf" srcId="{6C44C3A8-71DB-4A2F-814E-D1229E6A3F38}" destId="{185527D3-405B-4C5C-ACB1-83D419FDC7AD}" srcOrd="4" destOrd="0" presId="urn:microsoft.com/office/officeart/2005/8/layout/orgChart1"/>
    <dgm:cxn modelId="{412506B9-9B10-43A0-9A6E-649CB45AD4F2}" type="presParOf" srcId="{6C44C3A8-71DB-4A2F-814E-D1229E6A3F38}" destId="{CDAAB431-CEC4-48FD-90E9-0DEF6C203B88}" srcOrd="5" destOrd="0" presId="urn:microsoft.com/office/officeart/2005/8/layout/orgChart1"/>
    <dgm:cxn modelId="{E56F5D32-07C1-47EE-9312-6A9C11686E04}" type="presParOf" srcId="{CDAAB431-CEC4-48FD-90E9-0DEF6C203B88}" destId="{47E704B6-7B6F-4BD6-954F-5F8C58BE0CFB}" srcOrd="0" destOrd="0" presId="urn:microsoft.com/office/officeart/2005/8/layout/orgChart1"/>
    <dgm:cxn modelId="{ABF5D815-752D-4483-BADF-E3359A86E8C0}" type="presParOf" srcId="{47E704B6-7B6F-4BD6-954F-5F8C58BE0CFB}" destId="{3817C2CC-6BD8-485A-9342-0996027F6D9B}" srcOrd="0" destOrd="0" presId="urn:microsoft.com/office/officeart/2005/8/layout/orgChart1"/>
    <dgm:cxn modelId="{3EA83571-10DE-4596-9D3E-F37A440B296C}" type="presParOf" srcId="{47E704B6-7B6F-4BD6-954F-5F8C58BE0CFB}" destId="{936CF308-7C25-4202-9552-0EB4E7FBBB84}" srcOrd="1" destOrd="0" presId="urn:microsoft.com/office/officeart/2005/8/layout/orgChart1"/>
    <dgm:cxn modelId="{2E80C77E-784A-4B9A-B09A-62B241C2CDA5}" type="presParOf" srcId="{CDAAB431-CEC4-48FD-90E9-0DEF6C203B88}" destId="{085241AC-2975-4B52-8FA6-76FBC9E64F6A}" srcOrd="1" destOrd="0" presId="urn:microsoft.com/office/officeart/2005/8/layout/orgChart1"/>
    <dgm:cxn modelId="{08049997-6198-4D6A-B3B3-22AE7CD95459}" type="presParOf" srcId="{CDAAB431-CEC4-48FD-90E9-0DEF6C203B88}" destId="{21A390BD-AB1E-450B-987E-EA2F6D52FF01}" srcOrd="2" destOrd="0" presId="urn:microsoft.com/office/officeart/2005/8/layout/orgChart1"/>
    <dgm:cxn modelId="{6E914BB0-FC45-43B3-8909-1B80CD266261}" type="presParOf" srcId="{BBE50459-6CF9-4E05-A9ED-548657B09655}" destId="{4A91AFD5-65D9-4E55-8508-01D978FF6C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6DFAF-6D90-4338-894B-F64AFB4A78B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F27C2-03C3-4707-86A2-97FD9A0E96C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Бюджетный процесс </a:t>
          </a:r>
          <a:r>
            <a:rPr lang="ru-RU" dirty="0" smtClean="0"/>
            <a:t>включает четыре основных этапа: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901A6AD-3527-43BF-8C47-037B10EA51D1}" type="parTrans" cxnId="{3078AA5B-14FD-451A-8810-36A20E489004}">
      <dgm:prSet/>
      <dgm:spPr/>
      <dgm:t>
        <a:bodyPr/>
        <a:lstStyle/>
        <a:p>
          <a:endParaRPr lang="ru-RU"/>
        </a:p>
      </dgm:t>
    </dgm:pt>
    <dgm:pt modelId="{A5B7C81D-DD11-4D70-9854-2012D5EF8EBD}" type="sibTrans" cxnId="{3078AA5B-14FD-451A-8810-36A20E489004}">
      <dgm:prSet/>
      <dgm:spPr/>
      <dgm:t>
        <a:bodyPr/>
        <a:lstStyle/>
        <a:p>
          <a:endParaRPr lang="ru-RU"/>
        </a:p>
      </dgm:t>
    </dgm:pt>
    <dgm:pt modelId="{62025688-27BE-4173-8275-63D26F3FA32C}">
      <dgm:prSet/>
      <dgm:spPr/>
      <dgm:t>
        <a:bodyPr/>
        <a:lstStyle/>
        <a:p>
          <a:r>
            <a:rPr lang="ru-RU" dirty="0" smtClean="0"/>
            <a:t>составление;</a:t>
          </a:r>
          <a:endParaRPr lang="ru-RU" dirty="0"/>
        </a:p>
      </dgm:t>
    </dgm:pt>
    <dgm:pt modelId="{76062B1F-E196-4907-8FCA-82A72143C5A4}" type="parTrans" cxnId="{39648E1F-0C4F-4EDC-8693-167D722D969F}">
      <dgm:prSet/>
      <dgm:spPr/>
      <dgm:t>
        <a:bodyPr/>
        <a:lstStyle/>
        <a:p>
          <a:endParaRPr lang="ru-RU"/>
        </a:p>
      </dgm:t>
    </dgm:pt>
    <dgm:pt modelId="{5BBAAC5C-108C-4F33-9EEA-4649924BB5B5}" type="sibTrans" cxnId="{39648E1F-0C4F-4EDC-8693-167D722D969F}">
      <dgm:prSet/>
      <dgm:spPr/>
      <dgm:t>
        <a:bodyPr/>
        <a:lstStyle/>
        <a:p>
          <a:endParaRPr lang="ru-RU"/>
        </a:p>
      </dgm:t>
    </dgm:pt>
    <dgm:pt modelId="{2D3E40FD-D041-4183-B306-EFB666E376C1}">
      <dgm:prSet/>
      <dgm:spPr/>
      <dgm:t>
        <a:bodyPr/>
        <a:lstStyle/>
        <a:p>
          <a:r>
            <a:rPr lang="ru-RU" dirty="0" smtClean="0"/>
            <a:t>утверждение;</a:t>
          </a:r>
          <a:endParaRPr lang="ru-RU" dirty="0"/>
        </a:p>
      </dgm:t>
    </dgm:pt>
    <dgm:pt modelId="{F9DA718B-DAEE-42B4-BFD5-E36EF89DF443}" type="parTrans" cxnId="{2925D77D-3173-4501-8025-0CDE0085D291}">
      <dgm:prSet/>
      <dgm:spPr/>
      <dgm:t>
        <a:bodyPr/>
        <a:lstStyle/>
        <a:p>
          <a:endParaRPr lang="ru-RU"/>
        </a:p>
      </dgm:t>
    </dgm:pt>
    <dgm:pt modelId="{6779959B-6B2B-465E-83E2-1FB5AEF98786}" type="sibTrans" cxnId="{2925D77D-3173-4501-8025-0CDE0085D291}">
      <dgm:prSet/>
      <dgm:spPr/>
      <dgm:t>
        <a:bodyPr/>
        <a:lstStyle/>
        <a:p>
          <a:endParaRPr lang="ru-RU"/>
        </a:p>
      </dgm:t>
    </dgm:pt>
    <dgm:pt modelId="{58C731B8-3ACC-4A42-8824-96CE32E18BA0}">
      <dgm:prSet/>
      <dgm:spPr/>
      <dgm:t>
        <a:bodyPr/>
        <a:lstStyle/>
        <a:p>
          <a:r>
            <a:rPr lang="ru-RU" smtClean="0"/>
            <a:t>исполнение;</a:t>
          </a:r>
          <a:endParaRPr lang="ru-RU"/>
        </a:p>
      </dgm:t>
    </dgm:pt>
    <dgm:pt modelId="{03AE3D57-8414-44DA-A908-EC25AD2DFC59}" type="parTrans" cxnId="{2523F95F-6AE2-41E0-8DF1-3E2D9A26DD28}">
      <dgm:prSet/>
      <dgm:spPr/>
      <dgm:t>
        <a:bodyPr/>
        <a:lstStyle/>
        <a:p>
          <a:endParaRPr lang="ru-RU"/>
        </a:p>
      </dgm:t>
    </dgm:pt>
    <dgm:pt modelId="{C4F9A404-A611-440A-A602-183CA18EA968}" type="sibTrans" cxnId="{2523F95F-6AE2-41E0-8DF1-3E2D9A26DD28}">
      <dgm:prSet/>
      <dgm:spPr/>
      <dgm:t>
        <a:bodyPr/>
        <a:lstStyle/>
        <a:p>
          <a:endParaRPr lang="ru-RU"/>
        </a:p>
      </dgm:t>
    </dgm:pt>
    <dgm:pt modelId="{946277BA-91C8-4A26-AC30-63BB4D961896}">
      <dgm:prSet/>
      <dgm:spPr/>
      <dgm:t>
        <a:bodyPr/>
        <a:lstStyle/>
        <a:p>
          <a:r>
            <a:rPr lang="ru-RU" dirty="0" smtClean="0"/>
            <a:t>контроль за исполнением.</a:t>
          </a:r>
          <a:endParaRPr lang="ru-RU" dirty="0"/>
        </a:p>
      </dgm:t>
    </dgm:pt>
    <dgm:pt modelId="{0D3E766E-EE4A-4169-9C17-2C9B141E5A0E}" type="parTrans" cxnId="{026E2743-6E58-4C65-AEC2-2998A63402F4}">
      <dgm:prSet/>
      <dgm:spPr/>
      <dgm:t>
        <a:bodyPr/>
        <a:lstStyle/>
        <a:p>
          <a:endParaRPr lang="ru-RU"/>
        </a:p>
      </dgm:t>
    </dgm:pt>
    <dgm:pt modelId="{C9A9462B-2033-4272-8886-E29597B7A944}" type="sibTrans" cxnId="{026E2743-6E58-4C65-AEC2-2998A63402F4}">
      <dgm:prSet/>
      <dgm:spPr/>
      <dgm:t>
        <a:bodyPr/>
        <a:lstStyle/>
        <a:p>
          <a:endParaRPr lang="ru-RU"/>
        </a:p>
      </dgm:t>
    </dgm:pt>
    <dgm:pt modelId="{44838E38-FB83-40FA-AC19-A75751347D6A}" type="pres">
      <dgm:prSet presAssocID="{1E66DFAF-6D90-4338-894B-F64AFB4A78B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1DCBFC-5F72-423E-A956-D82BAA60BAE3}" type="pres">
      <dgm:prSet presAssocID="{1E66DFAF-6D90-4338-894B-F64AFB4A78B6}" presName="hierFlow" presStyleCnt="0"/>
      <dgm:spPr/>
    </dgm:pt>
    <dgm:pt modelId="{D330B233-95F3-403E-AEB8-9F798E08A8FF}" type="pres">
      <dgm:prSet presAssocID="{1E66DFAF-6D90-4338-894B-F64AFB4A78B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A6D3D8-F4DB-43A8-99C7-C600CF3EC9D7}" type="pres">
      <dgm:prSet presAssocID="{B12F27C2-03C3-4707-86A2-97FD9A0E96CC}" presName="Name17" presStyleCnt="0"/>
      <dgm:spPr/>
    </dgm:pt>
    <dgm:pt modelId="{DE0EC49A-2012-451E-B9A4-4E9ECC3CA600}" type="pres">
      <dgm:prSet presAssocID="{B12F27C2-03C3-4707-86A2-97FD9A0E96CC}" presName="level1Shape" presStyleLbl="node0" presStyleIdx="0" presStyleCnt="1" custScaleX="150208" custScaleY="592741" custLinFactNeighborX="-47449" custLinFactNeighborY="-2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37540-7878-4A73-BB88-6730D4622D36}" type="pres">
      <dgm:prSet presAssocID="{B12F27C2-03C3-4707-86A2-97FD9A0E96CC}" presName="hierChild2" presStyleCnt="0"/>
      <dgm:spPr/>
    </dgm:pt>
    <dgm:pt modelId="{0A8CF14B-6A07-4295-89E6-1A0A511B1F71}" type="pres">
      <dgm:prSet presAssocID="{0D3E766E-EE4A-4169-9C17-2C9B141E5A0E}" presName="Name25" presStyleLbl="parChTrans1D2" presStyleIdx="0" presStyleCnt="4"/>
      <dgm:spPr/>
      <dgm:t>
        <a:bodyPr/>
        <a:lstStyle/>
        <a:p>
          <a:endParaRPr lang="ru-RU"/>
        </a:p>
      </dgm:t>
    </dgm:pt>
    <dgm:pt modelId="{E39314E1-7607-4627-AA8F-D403AEC8C1C0}" type="pres">
      <dgm:prSet presAssocID="{0D3E766E-EE4A-4169-9C17-2C9B141E5A0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1D2E7F1-A910-4F87-8283-AD9B3026C40F}" type="pres">
      <dgm:prSet presAssocID="{946277BA-91C8-4A26-AC30-63BB4D961896}" presName="Name30" presStyleCnt="0"/>
      <dgm:spPr/>
    </dgm:pt>
    <dgm:pt modelId="{2EA28671-AD7C-492A-8461-44AE7B25B698}" type="pres">
      <dgm:prSet presAssocID="{946277BA-91C8-4A26-AC30-63BB4D961896}" presName="level2Shape" presStyleLbl="node2" presStyleIdx="0" presStyleCnt="4" custScaleX="206040" custScaleY="120677"/>
      <dgm:spPr/>
      <dgm:t>
        <a:bodyPr/>
        <a:lstStyle/>
        <a:p>
          <a:endParaRPr lang="ru-RU"/>
        </a:p>
      </dgm:t>
    </dgm:pt>
    <dgm:pt modelId="{A90D2806-E62E-4D8A-9C7E-B1FFCA3A9A25}" type="pres">
      <dgm:prSet presAssocID="{946277BA-91C8-4A26-AC30-63BB4D961896}" presName="hierChild3" presStyleCnt="0"/>
      <dgm:spPr/>
    </dgm:pt>
    <dgm:pt modelId="{E1EDE1FA-EE64-4446-8F1D-BCB9D5C2325F}" type="pres">
      <dgm:prSet presAssocID="{03AE3D57-8414-44DA-A908-EC25AD2DFC59}" presName="Name25" presStyleLbl="parChTrans1D2" presStyleIdx="1" presStyleCnt="4"/>
      <dgm:spPr/>
      <dgm:t>
        <a:bodyPr/>
        <a:lstStyle/>
        <a:p>
          <a:endParaRPr lang="ru-RU"/>
        </a:p>
      </dgm:t>
    </dgm:pt>
    <dgm:pt modelId="{1689731E-A10E-4EB8-A36E-6879069B451C}" type="pres">
      <dgm:prSet presAssocID="{03AE3D57-8414-44DA-A908-EC25AD2DFC5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07F997B-5DA6-45A2-AA17-70B2A46F9BCB}" type="pres">
      <dgm:prSet presAssocID="{58C731B8-3ACC-4A42-8824-96CE32E18BA0}" presName="Name30" presStyleCnt="0"/>
      <dgm:spPr/>
    </dgm:pt>
    <dgm:pt modelId="{8FCAF3C8-B563-4ADF-AECA-BBBBF32B2C03}" type="pres">
      <dgm:prSet presAssocID="{58C731B8-3ACC-4A42-8824-96CE32E18BA0}" presName="level2Shape" presStyleLbl="node2" presStyleIdx="1" presStyleCnt="4" custScaleX="200345" custScaleY="100415"/>
      <dgm:spPr/>
      <dgm:t>
        <a:bodyPr/>
        <a:lstStyle/>
        <a:p>
          <a:endParaRPr lang="ru-RU"/>
        </a:p>
      </dgm:t>
    </dgm:pt>
    <dgm:pt modelId="{55AD2FE5-6A66-4581-AEEA-7922940B24CA}" type="pres">
      <dgm:prSet presAssocID="{58C731B8-3ACC-4A42-8824-96CE32E18BA0}" presName="hierChild3" presStyleCnt="0"/>
      <dgm:spPr/>
    </dgm:pt>
    <dgm:pt modelId="{95874D1B-C936-4ECF-B17F-86F54A36D4A5}" type="pres">
      <dgm:prSet presAssocID="{F9DA718B-DAEE-42B4-BFD5-E36EF89DF443}" presName="Name25" presStyleLbl="parChTrans1D2" presStyleIdx="2" presStyleCnt="4"/>
      <dgm:spPr/>
      <dgm:t>
        <a:bodyPr/>
        <a:lstStyle/>
        <a:p>
          <a:endParaRPr lang="ru-RU"/>
        </a:p>
      </dgm:t>
    </dgm:pt>
    <dgm:pt modelId="{27437A55-12B7-4FEB-943D-5622B1E326E4}" type="pres">
      <dgm:prSet presAssocID="{F9DA718B-DAEE-42B4-BFD5-E36EF89DF44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6684C9B-5355-4478-A932-C7D72CF9D290}" type="pres">
      <dgm:prSet presAssocID="{2D3E40FD-D041-4183-B306-EFB666E376C1}" presName="Name30" presStyleCnt="0"/>
      <dgm:spPr/>
    </dgm:pt>
    <dgm:pt modelId="{CD69BC0F-E817-4088-B8AB-65A75BB10D07}" type="pres">
      <dgm:prSet presAssocID="{2D3E40FD-D041-4183-B306-EFB666E376C1}" presName="level2Shape" presStyleLbl="node2" presStyleIdx="2" presStyleCnt="4" custScaleX="198611" custScaleY="111633"/>
      <dgm:spPr/>
      <dgm:t>
        <a:bodyPr/>
        <a:lstStyle/>
        <a:p>
          <a:endParaRPr lang="ru-RU"/>
        </a:p>
      </dgm:t>
    </dgm:pt>
    <dgm:pt modelId="{B12957F8-0ACA-48C5-BAF8-8B88383C1D9F}" type="pres">
      <dgm:prSet presAssocID="{2D3E40FD-D041-4183-B306-EFB666E376C1}" presName="hierChild3" presStyleCnt="0"/>
      <dgm:spPr/>
    </dgm:pt>
    <dgm:pt modelId="{7FD4DB40-06BF-4AAD-A232-C710101C57AE}" type="pres">
      <dgm:prSet presAssocID="{76062B1F-E196-4907-8FCA-82A72143C5A4}" presName="Name25" presStyleLbl="parChTrans1D2" presStyleIdx="3" presStyleCnt="4"/>
      <dgm:spPr/>
      <dgm:t>
        <a:bodyPr/>
        <a:lstStyle/>
        <a:p>
          <a:endParaRPr lang="ru-RU"/>
        </a:p>
      </dgm:t>
    </dgm:pt>
    <dgm:pt modelId="{E674EEEF-0138-481A-864B-50AC09CE8A93}" type="pres">
      <dgm:prSet presAssocID="{76062B1F-E196-4907-8FCA-82A72143C5A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12A9882-9033-4BA0-88C8-C1FE30D4A3FA}" type="pres">
      <dgm:prSet presAssocID="{62025688-27BE-4173-8275-63D26F3FA32C}" presName="Name30" presStyleCnt="0"/>
      <dgm:spPr/>
    </dgm:pt>
    <dgm:pt modelId="{D9C03200-BCBB-4323-9BD0-25B478FA241C}" type="pres">
      <dgm:prSet presAssocID="{62025688-27BE-4173-8275-63D26F3FA32C}" presName="level2Shape" presStyleLbl="node2" presStyleIdx="3" presStyleCnt="4" custScaleX="198611" custScaleY="114853"/>
      <dgm:spPr/>
      <dgm:t>
        <a:bodyPr/>
        <a:lstStyle/>
        <a:p>
          <a:endParaRPr lang="ru-RU"/>
        </a:p>
      </dgm:t>
    </dgm:pt>
    <dgm:pt modelId="{AD125E40-FF3C-4B42-858F-E6C0C3E357C6}" type="pres">
      <dgm:prSet presAssocID="{62025688-27BE-4173-8275-63D26F3FA32C}" presName="hierChild3" presStyleCnt="0"/>
      <dgm:spPr/>
    </dgm:pt>
    <dgm:pt modelId="{BE689EBC-EC4B-4354-9C46-99E59AF88785}" type="pres">
      <dgm:prSet presAssocID="{1E66DFAF-6D90-4338-894B-F64AFB4A78B6}" presName="bgShapesFlow" presStyleCnt="0"/>
      <dgm:spPr/>
    </dgm:pt>
  </dgm:ptLst>
  <dgm:cxnLst>
    <dgm:cxn modelId="{F6A845B6-C75E-4881-A77F-B45482F6E489}" type="presOf" srcId="{76062B1F-E196-4907-8FCA-82A72143C5A4}" destId="{E674EEEF-0138-481A-864B-50AC09CE8A93}" srcOrd="1" destOrd="0" presId="urn:microsoft.com/office/officeart/2005/8/layout/hierarchy5"/>
    <dgm:cxn modelId="{3078AA5B-14FD-451A-8810-36A20E489004}" srcId="{1E66DFAF-6D90-4338-894B-F64AFB4A78B6}" destId="{B12F27C2-03C3-4707-86A2-97FD9A0E96CC}" srcOrd="0" destOrd="0" parTransId="{2901A6AD-3527-43BF-8C47-037B10EA51D1}" sibTransId="{A5B7C81D-DD11-4D70-9854-2012D5EF8EBD}"/>
    <dgm:cxn modelId="{4155F428-6064-4DE2-B215-787ADFBD0844}" type="presOf" srcId="{2D3E40FD-D041-4183-B306-EFB666E376C1}" destId="{CD69BC0F-E817-4088-B8AB-65A75BB10D07}" srcOrd="0" destOrd="0" presId="urn:microsoft.com/office/officeart/2005/8/layout/hierarchy5"/>
    <dgm:cxn modelId="{A7EF4BED-76DF-4B23-B07B-BC1BDA59FB0D}" type="presOf" srcId="{1E66DFAF-6D90-4338-894B-F64AFB4A78B6}" destId="{44838E38-FB83-40FA-AC19-A75751347D6A}" srcOrd="0" destOrd="0" presId="urn:microsoft.com/office/officeart/2005/8/layout/hierarchy5"/>
    <dgm:cxn modelId="{026E2743-6E58-4C65-AEC2-2998A63402F4}" srcId="{B12F27C2-03C3-4707-86A2-97FD9A0E96CC}" destId="{946277BA-91C8-4A26-AC30-63BB4D961896}" srcOrd="0" destOrd="0" parTransId="{0D3E766E-EE4A-4169-9C17-2C9B141E5A0E}" sibTransId="{C9A9462B-2033-4272-8886-E29597B7A944}"/>
    <dgm:cxn modelId="{2AC97D04-696B-4BE0-83CE-15E4B45C23F6}" type="presOf" srcId="{F9DA718B-DAEE-42B4-BFD5-E36EF89DF443}" destId="{95874D1B-C936-4ECF-B17F-86F54A36D4A5}" srcOrd="0" destOrd="0" presId="urn:microsoft.com/office/officeart/2005/8/layout/hierarchy5"/>
    <dgm:cxn modelId="{93605906-2A0B-49FE-8905-C980C5816703}" type="presOf" srcId="{946277BA-91C8-4A26-AC30-63BB4D961896}" destId="{2EA28671-AD7C-492A-8461-44AE7B25B698}" srcOrd="0" destOrd="0" presId="urn:microsoft.com/office/officeart/2005/8/layout/hierarchy5"/>
    <dgm:cxn modelId="{AC935F91-D338-43E7-9EF8-FE1F9858F5D3}" type="presOf" srcId="{0D3E766E-EE4A-4169-9C17-2C9B141E5A0E}" destId="{0A8CF14B-6A07-4295-89E6-1A0A511B1F71}" srcOrd="0" destOrd="0" presId="urn:microsoft.com/office/officeart/2005/8/layout/hierarchy5"/>
    <dgm:cxn modelId="{DEC74993-6B69-40FA-BB07-93E8C07088B7}" type="presOf" srcId="{03AE3D57-8414-44DA-A908-EC25AD2DFC59}" destId="{E1EDE1FA-EE64-4446-8F1D-BCB9D5C2325F}" srcOrd="0" destOrd="0" presId="urn:microsoft.com/office/officeart/2005/8/layout/hierarchy5"/>
    <dgm:cxn modelId="{1DBF870D-BF5B-4948-ACD7-B197E42098DD}" type="presOf" srcId="{76062B1F-E196-4907-8FCA-82A72143C5A4}" destId="{7FD4DB40-06BF-4AAD-A232-C710101C57AE}" srcOrd="0" destOrd="0" presId="urn:microsoft.com/office/officeart/2005/8/layout/hierarchy5"/>
    <dgm:cxn modelId="{39648E1F-0C4F-4EDC-8693-167D722D969F}" srcId="{B12F27C2-03C3-4707-86A2-97FD9A0E96CC}" destId="{62025688-27BE-4173-8275-63D26F3FA32C}" srcOrd="3" destOrd="0" parTransId="{76062B1F-E196-4907-8FCA-82A72143C5A4}" sibTransId="{5BBAAC5C-108C-4F33-9EEA-4649924BB5B5}"/>
    <dgm:cxn modelId="{2772E96B-AB3E-494B-B320-5E3025E3CF8E}" type="presOf" srcId="{58C731B8-3ACC-4A42-8824-96CE32E18BA0}" destId="{8FCAF3C8-B563-4ADF-AECA-BBBBF32B2C03}" srcOrd="0" destOrd="0" presId="urn:microsoft.com/office/officeart/2005/8/layout/hierarchy5"/>
    <dgm:cxn modelId="{2925D77D-3173-4501-8025-0CDE0085D291}" srcId="{B12F27C2-03C3-4707-86A2-97FD9A0E96CC}" destId="{2D3E40FD-D041-4183-B306-EFB666E376C1}" srcOrd="2" destOrd="0" parTransId="{F9DA718B-DAEE-42B4-BFD5-E36EF89DF443}" sibTransId="{6779959B-6B2B-465E-83E2-1FB5AEF98786}"/>
    <dgm:cxn modelId="{F45E2D87-F893-48F3-9716-14A6F275328B}" type="presOf" srcId="{0D3E766E-EE4A-4169-9C17-2C9B141E5A0E}" destId="{E39314E1-7607-4627-AA8F-D403AEC8C1C0}" srcOrd="1" destOrd="0" presId="urn:microsoft.com/office/officeart/2005/8/layout/hierarchy5"/>
    <dgm:cxn modelId="{CDF086C2-87E0-4000-A6C9-E6DA9D629242}" type="presOf" srcId="{62025688-27BE-4173-8275-63D26F3FA32C}" destId="{D9C03200-BCBB-4323-9BD0-25B478FA241C}" srcOrd="0" destOrd="0" presId="urn:microsoft.com/office/officeart/2005/8/layout/hierarchy5"/>
    <dgm:cxn modelId="{73EE8F16-AF9E-4E8A-9418-4EBEDCE2F5D9}" type="presOf" srcId="{B12F27C2-03C3-4707-86A2-97FD9A0E96CC}" destId="{DE0EC49A-2012-451E-B9A4-4E9ECC3CA600}" srcOrd="0" destOrd="0" presId="urn:microsoft.com/office/officeart/2005/8/layout/hierarchy5"/>
    <dgm:cxn modelId="{2523F95F-6AE2-41E0-8DF1-3E2D9A26DD28}" srcId="{B12F27C2-03C3-4707-86A2-97FD9A0E96CC}" destId="{58C731B8-3ACC-4A42-8824-96CE32E18BA0}" srcOrd="1" destOrd="0" parTransId="{03AE3D57-8414-44DA-A908-EC25AD2DFC59}" sibTransId="{C4F9A404-A611-440A-A602-183CA18EA968}"/>
    <dgm:cxn modelId="{19261818-8640-4801-80CB-14A4F9F66535}" type="presOf" srcId="{03AE3D57-8414-44DA-A908-EC25AD2DFC59}" destId="{1689731E-A10E-4EB8-A36E-6879069B451C}" srcOrd="1" destOrd="0" presId="urn:microsoft.com/office/officeart/2005/8/layout/hierarchy5"/>
    <dgm:cxn modelId="{A4A0A7A2-7460-4152-AD47-5AD1DEBB545B}" type="presOf" srcId="{F9DA718B-DAEE-42B4-BFD5-E36EF89DF443}" destId="{27437A55-12B7-4FEB-943D-5622B1E326E4}" srcOrd="1" destOrd="0" presId="urn:microsoft.com/office/officeart/2005/8/layout/hierarchy5"/>
    <dgm:cxn modelId="{7EA27E88-08C9-49A2-A47A-AA9EEBFEF1A9}" type="presParOf" srcId="{44838E38-FB83-40FA-AC19-A75751347D6A}" destId="{9F1DCBFC-5F72-423E-A956-D82BAA60BAE3}" srcOrd="0" destOrd="0" presId="urn:microsoft.com/office/officeart/2005/8/layout/hierarchy5"/>
    <dgm:cxn modelId="{77BD3AED-B473-4AF5-9CB6-DF235C94C08A}" type="presParOf" srcId="{9F1DCBFC-5F72-423E-A956-D82BAA60BAE3}" destId="{D330B233-95F3-403E-AEB8-9F798E08A8FF}" srcOrd="0" destOrd="0" presId="urn:microsoft.com/office/officeart/2005/8/layout/hierarchy5"/>
    <dgm:cxn modelId="{80146281-A7A6-427A-8389-29D30CBB2F77}" type="presParOf" srcId="{D330B233-95F3-403E-AEB8-9F798E08A8FF}" destId="{61A6D3D8-F4DB-43A8-99C7-C600CF3EC9D7}" srcOrd="0" destOrd="0" presId="urn:microsoft.com/office/officeart/2005/8/layout/hierarchy5"/>
    <dgm:cxn modelId="{AF3231DE-AE8B-4DC6-882D-921B29AD993B}" type="presParOf" srcId="{61A6D3D8-F4DB-43A8-99C7-C600CF3EC9D7}" destId="{DE0EC49A-2012-451E-B9A4-4E9ECC3CA600}" srcOrd="0" destOrd="0" presId="urn:microsoft.com/office/officeart/2005/8/layout/hierarchy5"/>
    <dgm:cxn modelId="{95631F4A-3E70-4B51-BADF-D5C44DDC093B}" type="presParOf" srcId="{61A6D3D8-F4DB-43A8-99C7-C600CF3EC9D7}" destId="{EF537540-7878-4A73-BB88-6730D4622D36}" srcOrd="1" destOrd="0" presId="urn:microsoft.com/office/officeart/2005/8/layout/hierarchy5"/>
    <dgm:cxn modelId="{66B858B4-EE78-41F5-9BBF-9F6F3BA45189}" type="presParOf" srcId="{EF537540-7878-4A73-BB88-6730D4622D36}" destId="{0A8CF14B-6A07-4295-89E6-1A0A511B1F71}" srcOrd="0" destOrd="0" presId="urn:microsoft.com/office/officeart/2005/8/layout/hierarchy5"/>
    <dgm:cxn modelId="{FBC67333-6F4C-46A6-8144-505198FB28CC}" type="presParOf" srcId="{0A8CF14B-6A07-4295-89E6-1A0A511B1F71}" destId="{E39314E1-7607-4627-AA8F-D403AEC8C1C0}" srcOrd="0" destOrd="0" presId="urn:microsoft.com/office/officeart/2005/8/layout/hierarchy5"/>
    <dgm:cxn modelId="{5DEB57B6-A826-4D62-AD43-7362A1956A27}" type="presParOf" srcId="{EF537540-7878-4A73-BB88-6730D4622D36}" destId="{01D2E7F1-A910-4F87-8283-AD9B3026C40F}" srcOrd="1" destOrd="0" presId="urn:microsoft.com/office/officeart/2005/8/layout/hierarchy5"/>
    <dgm:cxn modelId="{E7C6D8DF-F106-4647-A8D8-FBDF15AF2285}" type="presParOf" srcId="{01D2E7F1-A910-4F87-8283-AD9B3026C40F}" destId="{2EA28671-AD7C-492A-8461-44AE7B25B698}" srcOrd="0" destOrd="0" presId="urn:microsoft.com/office/officeart/2005/8/layout/hierarchy5"/>
    <dgm:cxn modelId="{FCF71CBD-C6C5-4EF4-8280-F674DE7C83AE}" type="presParOf" srcId="{01D2E7F1-A910-4F87-8283-AD9B3026C40F}" destId="{A90D2806-E62E-4D8A-9C7E-B1FFCA3A9A25}" srcOrd="1" destOrd="0" presId="urn:microsoft.com/office/officeart/2005/8/layout/hierarchy5"/>
    <dgm:cxn modelId="{A543876F-3EA7-4637-BFAA-DD07B79C3FF9}" type="presParOf" srcId="{EF537540-7878-4A73-BB88-6730D4622D36}" destId="{E1EDE1FA-EE64-4446-8F1D-BCB9D5C2325F}" srcOrd="2" destOrd="0" presId="urn:microsoft.com/office/officeart/2005/8/layout/hierarchy5"/>
    <dgm:cxn modelId="{42856BD0-FEB7-4D85-A3E2-2F9EB9B596B3}" type="presParOf" srcId="{E1EDE1FA-EE64-4446-8F1D-BCB9D5C2325F}" destId="{1689731E-A10E-4EB8-A36E-6879069B451C}" srcOrd="0" destOrd="0" presId="urn:microsoft.com/office/officeart/2005/8/layout/hierarchy5"/>
    <dgm:cxn modelId="{F798E306-9542-4983-9961-A0B4EF8B0B9C}" type="presParOf" srcId="{EF537540-7878-4A73-BB88-6730D4622D36}" destId="{D07F997B-5DA6-45A2-AA17-70B2A46F9BCB}" srcOrd="3" destOrd="0" presId="urn:microsoft.com/office/officeart/2005/8/layout/hierarchy5"/>
    <dgm:cxn modelId="{5D314F90-EC5A-4108-B475-11819BFE442B}" type="presParOf" srcId="{D07F997B-5DA6-45A2-AA17-70B2A46F9BCB}" destId="{8FCAF3C8-B563-4ADF-AECA-BBBBF32B2C03}" srcOrd="0" destOrd="0" presId="urn:microsoft.com/office/officeart/2005/8/layout/hierarchy5"/>
    <dgm:cxn modelId="{8AB829EC-2F3C-4590-99F2-F9E3201F7941}" type="presParOf" srcId="{D07F997B-5DA6-45A2-AA17-70B2A46F9BCB}" destId="{55AD2FE5-6A66-4581-AEEA-7922940B24CA}" srcOrd="1" destOrd="0" presId="urn:microsoft.com/office/officeart/2005/8/layout/hierarchy5"/>
    <dgm:cxn modelId="{EB9A94D0-3A88-4A7D-A32E-9EBE3394D939}" type="presParOf" srcId="{EF537540-7878-4A73-BB88-6730D4622D36}" destId="{95874D1B-C936-4ECF-B17F-86F54A36D4A5}" srcOrd="4" destOrd="0" presId="urn:microsoft.com/office/officeart/2005/8/layout/hierarchy5"/>
    <dgm:cxn modelId="{D5D82ABD-9FC2-499B-B36B-0C1DABF3CC4B}" type="presParOf" srcId="{95874D1B-C936-4ECF-B17F-86F54A36D4A5}" destId="{27437A55-12B7-4FEB-943D-5622B1E326E4}" srcOrd="0" destOrd="0" presId="urn:microsoft.com/office/officeart/2005/8/layout/hierarchy5"/>
    <dgm:cxn modelId="{C9BFCD67-D6E1-4CD9-A264-3A0EE028CDD9}" type="presParOf" srcId="{EF537540-7878-4A73-BB88-6730D4622D36}" destId="{36684C9B-5355-4478-A932-C7D72CF9D290}" srcOrd="5" destOrd="0" presId="urn:microsoft.com/office/officeart/2005/8/layout/hierarchy5"/>
    <dgm:cxn modelId="{CA34653E-DA3C-46F9-A7D0-D883EF3604CB}" type="presParOf" srcId="{36684C9B-5355-4478-A932-C7D72CF9D290}" destId="{CD69BC0F-E817-4088-B8AB-65A75BB10D07}" srcOrd="0" destOrd="0" presId="urn:microsoft.com/office/officeart/2005/8/layout/hierarchy5"/>
    <dgm:cxn modelId="{51BC6578-C3CA-410A-AC55-E6BBCA1283DF}" type="presParOf" srcId="{36684C9B-5355-4478-A932-C7D72CF9D290}" destId="{B12957F8-0ACA-48C5-BAF8-8B88383C1D9F}" srcOrd="1" destOrd="0" presId="urn:microsoft.com/office/officeart/2005/8/layout/hierarchy5"/>
    <dgm:cxn modelId="{B4EDE348-7E4C-43F1-A352-4F27CB7B4B8E}" type="presParOf" srcId="{EF537540-7878-4A73-BB88-6730D4622D36}" destId="{7FD4DB40-06BF-4AAD-A232-C710101C57AE}" srcOrd="6" destOrd="0" presId="urn:microsoft.com/office/officeart/2005/8/layout/hierarchy5"/>
    <dgm:cxn modelId="{CA702862-4125-483E-AC76-0A59EAAAC8B0}" type="presParOf" srcId="{7FD4DB40-06BF-4AAD-A232-C710101C57AE}" destId="{E674EEEF-0138-481A-864B-50AC09CE8A93}" srcOrd="0" destOrd="0" presId="urn:microsoft.com/office/officeart/2005/8/layout/hierarchy5"/>
    <dgm:cxn modelId="{EDE04293-362E-4317-80B0-ABCE9284FCAA}" type="presParOf" srcId="{EF537540-7878-4A73-BB88-6730D4622D36}" destId="{412A9882-9033-4BA0-88C8-C1FE30D4A3FA}" srcOrd="7" destOrd="0" presId="urn:microsoft.com/office/officeart/2005/8/layout/hierarchy5"/>
    <dgm:cxn modelId="{845DE59D-4A28-42CC-9243-E4EAA06F2425}" type="presParOf" srcId="{412A9882-9033-4BA0-88C8-C1FE30D4A3FA}" destId="{D9C03200-BCBB-4323-9BD0-25B478FA241C}" srcOrd="0" destOrd="0" presId="urn:microsoft.com/office/officeart/2005/8/layout/hierarchy5"/>
    <dgm:cxn modelId="{4602EAD6-7B36-468A-8AB7-0D29C1612FD6}" type="presParOf" srcId="{412A9882-9033-4BA0-88C8-C1FE30D4A3FA}" destId="{AD125E40-FF3C-4B42-858F-E6C0C3E357C6}" srcOrd="1" destOrd="0" presId="urn:microsoft.com/office/officeart/2005/8/layout/hierarchy5"/>
    <dgm:cxn modelId="{2E8E540C-BCDB-4B5D-948A-9F17C6DA0FFD}" type="presParOf" srcId="{44838E38-FB83-40FA-AC19-A75751347D6A}" destId="{BE689EBC-EC4B-4354-9C46-99E59AF8878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527D3-405B-4C5C-ACB1-83D419FDC7AD}">
      <dsp:nvSpPr>
        <dsp:cNvPr id="0" name=""/>
        <dsp:cNvSpPr/>
      </dsp:nvSpPr>
      <dsp:spPr>
        <a:xfrm>
          <a:off x="4321174" y="2631778"/>
          <a:ext cx="3057303" cy="45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14"/>
              </a:lnTo>
              <a:lnTo>
                <a:pt x="3057303" y="227914"/>
              </a:lnTo>
              <a:lnTo>
                <a:pt x="3057303" y="455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C79E-E0CF-443F-9F0D-C3E154779EEB}">
      <dsp:nvSpPr>
        <dsp:cNvPr id="0" name=""/>
        <dsp:cNvSpPr/>
      </dsp:nvSpPr>
      <dsp:spPr>
        <a:xfrm>
          <a:off x="4275454" y="2631778"/>
          <a:ext cx="91440" cy="45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914"/>
              </a:lnTo>
              <a:lnTo>
                <a:pt x="111608" y="227914"/>
              </a:lnTo>
              <a:lnTo>
                <a:pt x="111608" y="455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EA4D9-34C7-4535-AF7F-B509088E3720}">
      <dsp:nvSpPr>
        <dsp:cNvPr id="0" name=""/>
        <dsp:cNvSpPr/>
      </dsp:nvSpPr>
      <dsp:spPr>
        <a:xfrm>
          <a:off x="1329760" y="2631778"/>
          <a:ext cx="2991414" cy="455828"/>
        </a:xfrm>
        <a:custGeom>
          <a:avLst/>
          <a:gdLst/>
          <a:ahLst/>
          <a:cxnLst/>
          <a:rect l="0" t="0" r="0" b="0"/>
          <a:pathLst>
            <a:path>
              <a:moveTo>
                <a:pt x="2991414" y="0"/>
              </a:moveTo>
              <a:lnTo>
                <a:pt x="2991414" y="227914"/>
              </a:lnTo>
              <a:lnTo>
                <a:pt x="0" y="227914"/>
              </a:lnTo>
              <a:lnTo>
                <a:pt x="0" y="455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6226C-14CC-404B-BDF5-3097488F9D4C}">
      <dsp:nvSpPr>
        <dsp:cNvPr id="0" name=""/>
        <dsp:cNvSpPr/>
      </dsp:nvSpPr>
      <dsp:spPr>
        <a:xfrm>
          <a:off x="2527209" y="894824"/>
          <a:ext cx="3587931" cy="1736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Бюджетная система Германии состоит из 3-х  звеньев </a:t>
          </a:r>
          <a:endParaRPr lang="ru-RU" sz="2500" kern="1200" dirty="0"/>
        </a:p>
      </dsp:txBody>
      <dsp:txXfrm>
        <a:off x="2527209" y="894824"/>
        <a:ext cx="3587931" cy="1736954"/>
      </dsp:txXfrm>
    </dsp:sp>
    <dsp:sp modelId="{3CCDF12B-C71C-4A71-B62C-1D0BFA8BCE2C}">
      <dsp:nvSpPr>
        <dsp:cNvPr id="0" name=""/>
        <dsp:cNvSpPr/>
      </dsp:nvSpPr>
      <dsp:spPr>
        <a:xfrm>
          <a:off x="2399" y="3087606"/>
          <a:ext cx="2654720" cy="1333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федерального бюджета;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399" y="3087606"/>
        <a:ext cx="2654720" cy="1333817"/>
      </dsp:txXfrm>
    </dsp:sp>
    <dsp:sp modelId="{32FA5A32-D8B9-467C-8DBB-40230AEA6A30}">
      <dsp:nvSpPr>
        <dsp:cNvPr id="0" name=""/>
        <dsp:cNvSpPr/>
      </dsp:nvSpPr>
      <dsp:spPr>
        <a:xfrm>
          <a:off x="3112948" y="3087606"/>
          <a:ext cx="2548230" cy="1418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региональных (земельных) бюджетов (16); </a:t>
          </a:r>
          <a:endParaRPr lang="ru-RU" sz="2500" kern="1200" dirty="0"/>
        </a:p>
      </dsp:txBody>
      <dsp:txXfrm>
        <a:off x="3112948" y="3087606"/>
        <a:ext cx="2548230" cy="1418243"/>
      </dsp:txXfrm>
    </dsp:sp>
    <dsp:sp modelId="{3817C2CC-6BD8-485A-9342-0996027F6D9B}">
      <dsp:nvSpPr>
        <dsp:cNvPr id="0" name=""/>
        <dsp:cNvSpPr/>
      </dsp:nvSpPr>
      <dsp:spPr>
        <a:xfrm>
          <a:off x="6117007" y="3087606"/>
          <a:ext cx="2522943" cy="1387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местных бюджетов (более 11 тыс. общин). </a:t>
          </a:r>
          <a:endParaRPr lang="ru-RU" sz="2500" kern="1200" dirty="0"/>
        </a:p>
      </dsp:txBody>
      <dsp:txXfrm>
        <a:off x="6117007" y="3087606"/>
        <a:ext cx="2522943" cy="13870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EC49A-2012-451E-B9A4-4E9ECC3CA600}">
      <dsp:nvSpPr>
        <dsp:cNvPr id="0" name=""/>
        <dsp:cNvSpPr/>
      </dsp:nvSpPr>
      <dsp:spPr>
        <a:xfrm>
          <a:off x="0" y="0"/>
          <a:ext cx="2591076" cy="5112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Бюджетный процесс </a:t>
          </a:r>
          <a:r>
            <a:rPr lang="ru-RU" sz="2400" kern="1200" dirty="0" smtClean="0"/>
            <a:t>включает четыре основных этапа: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0"/>
        <a:ext cx="2591076" cy="5112367"/>
      </dsp:txXfrm>
    </dsp:sp>
    <dsp:sp modelId="{0A8CF14B-6A07-4295-89E6-1A0A511B1F71}">
      <dsp:nvSpPr>
        <dsp:cNvPr id="0" name=""/>
        <dsp:cNvSpPr/>
      </dsp:nvSpPr>
      <dsp:spPr>
        <a:xfrm rot="18773711">
          <a:off x="2241545" y="1739142"/>
          <a:ext cx="2189074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2189074" y="1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8773711">
        <a:off x="3281356" y="1699598"/>
        <a:ext cx="109453" cy="109453"/>
      </dsp:txXfrm>
    </dsp:sp>
    <dsp:sp modelId="{2EA28671-AD7C-492A-8461-44AE7B25B698}">
      <dsp:nvSpPr>
        <dsp:cNvPr id="0" name=""/>
        <dsp:cNvSpPr/>
      </dsp:nvSpPr>
      <dsp:spPr>
        <a:xfrm>
          <a:off x="4081089" y="432050"/>
          <a:ext cx="3554173" cy="104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контроль за исполнением.</a:t>
          </a:r>
          <a:endParaRPr lang="ru-RU" sz="2200" kern="1200" dirty="0"/>
        </a:p>
      </dsp:txBody>
      <dsp:txXfrm>
        <a:off x="4081089" y="432050"/>
        <a:ext cx="3554173" cy="1040834"/>
      </dsp:txXfrm>
    </dsp:sp>
    <dsp:sp modelId="{E1EDE1FA-EE64-4446-8F1D-BCB9D5C2325F}">
      <dsp:nvSpPr>
        <dsp:cNvPr id="0" name=""/>
        <dsp:cNvSpPr/>
      </dsp:nvSpPr>
      <dsp:spPr>
        <a:xfrm rot="20443868">
          <a:off x="2546864" y="2280557"/>
          <a:ext cx="1578436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1578436" y="1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443868">
        <a:off x="3296621" y="2256279"/>
        <a:ext cx="78921" cy="78921"/>
      </dsp:txXfrm>
    </dsp:sp>
    <dsp:sp modelId="{8FCAF3C8-B563-4ADF-AECA-BBBBF32B2C03}">
      <dsp:nvSpPr>
        <dsp:cNvPr id="0" name=""/>
        <dsp:cNvSpPr/>
      </dsp:nvSpPr>
      <dsp:spPr>
        <a:xfrm>
          <a:off x="4081089" y="1602259"/>
          <a:ext cx="3455935" cy="86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исполнение;</a:t>
          </a:r>
          <a:endParaRPr lang="ru-RU" sz="2200" kern="1200"/>
        </a:p>
      </dsp:txBody>
      <dsp:txXfrm>
        <a:off x="4081089" y="1602259"/>
        <a:ext cx="3455935" cy="866075"/>
      </dsp:txXfrm>
    </dsp:sp>
    <dsp:sp modelId="{95874D1B-C936-4ECF-B17F-86F54A36D4A5}">
      <dsp:nvSpPr>
        <dsp:cNvPr id="0" name=""/>
        <dsp:cNvSpPr/>
      </dsp:nvSpPr>
      <dsp:spPr>
        <a:xfrm rot="1160353">
          <a:off x="2546524" y="2802470"/>
          <a:ext cx="1579115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1579115" y="1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60353">
        <a:off x="3296604" y="2778176"/>
        <a:ext cx="78955" cy="78955"/>
      </dsp:txXfrm>
    </dsp:sp>
    <dsp:sp modelId="{CD69BC0F-E817-4088-B8AB-65A75BB10D07}">
      <dsp:nvSpPr>
        <dsp:cNvPr id="0" name=""/>
        <dsp:cNvSpPr/>
      </dsp:nvSpPr>
      <dsp:spPr>
        <a:xfrm>
          <a:off x="4081089" y="2597709"/>
          <a:ext cx="3426024" cy="962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утверждение;</a:t>
          </a:r>
          <a:endParaRPr lang="ru-RU" sz="2100" kern="1200" dirty="0"/>
        </a:p>
      </dsp:txBody>
      <dsp:txXfrm>
        <a:off x="4081089" y="2597709"/>
        <a:ext cx="3426024" cy="962830"/>
      </dsp:txXfrm>
    </dsp:sp>
    <dsp:sp modelId="{7FD4DB40-06BF-4AAD-A232-C710101C57AE}">
      <dsp:nvSpPr>
        <dsp:cNvPr id="0" name=""/>
        <dsp:cNvSpPr/>
      </dsp:nvSpPr>
      <dsp:spPr>
        <a:xfrm rot="2853121">
          <a:off x="2232239" y="3355516"/>
          <a:ext cx="2207687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2207687" y="1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853121">
        <a:off x="3280890" y="3315507"/>
        <a:ext cx="110384" cy="110384"/>
      </dsp:txXfrm>
    </dsp:sp>
    <dsp:sp modelId="{D9C03200-BCBB-4323-9BD0-25B478FA241C}">
      <dsp:nvSpPr>
        <dsp:cNvPr id="0" name=""/>
        <dsp:cNvSpPr/>
      </dsp:nvSpPr>
      <dsp:spPr>
        <a:xfrm>
          <a:off x="4081089" y="3689913"/>
          <a:ext cx="3426024" cy="990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составление;</a:t>
          </a:r>
          <a:endParaRPr lang="ru-RU" sz="2100" kern="1200" dirty="0"/>
        </a:p>
      </dsp:txBody>
      <dsp:txXfrm>
        <a:off x="4081089" y="3689913"/>
        <a:ext cx="3426024" cy="990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164E47-BA7F-4520-9B7D-E877959BFA86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7FBD7A-FED9-4FBA-A980-69B5F000AA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Финансовая система ФРГ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6667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61px-Coat_of_Arms_of_German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1429457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1432" y="332656"/>
            <a:ext cx="5112568" cy="61206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Внешнеторговыми партнерами ФРГ являются в основном промышленно развитые страны (75 %), большинство из них страны ЕС (55 %). Ведущие позиции во внешней торговле Гер­мании принадлежат Франции (12 % экспорта и 11 % импорта), затем идут Великобритания (соответственно 8 и 6,3 %), Нидер­ланды (7,7 и 8,2 %), Италия (7,6 и 8,4 %), США (7,9 и 5,3 %) и Бельгия с Люксембургом (6,8 и 6,0 %).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25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370254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2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Бюджетная и финансовая системы ФРГ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64235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7913">
            <a:off x="5288490" y="2001370"/>
            <a:ext cx="3623587" cy="222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9036">
            <a:off x="5888676" y="4299975"/>
            <a:ext cx="2964534" cy="197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Федеральный бюджет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6696744" cy="5949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Федеральный бюджет состоит из запланированных доходов и запланированных расходов федерации. В начале 1980-х гг. че­рез федеральный бюджет перераспределялось до половины ВВП.</a:t>
            </a:r>
          </a:p>
          <a:p>
            <a:r>
              <a:rPr lang="ru-RU" dirty="0" smtClean="0"/>
              <a:t>Доходы формируются путем аккумуляции налоговых и нена­логовых платежей. Налоговые поступления составляют четыре пятых всех доходов бюджета. Неналоговые поступления склады­ваются из прибыли государственных предприятий и рентных платежей. К неналоговым также относится </a:t>
            </a:r>
            <a:r>
              <a:rPr lang="ru-RU" dirty="0" err="1" smtClean="0"/>
              <a:t>многомиллиардная</a:t>
            </a:r>
            <a:r>
              <a:rPr lang="ru-RU" dirty="0" smtClean="0"/>
              <a:t> прибыль Немецкого федерального банка. Меньшее значение имеют поступления процентных выплат за предоставленные межгосударственные кредиты, доходы от участия в капитале.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7880">
            <a:off x="5553272" y="3284911"/>
            <a:ext cx="3376869" cy="22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3247">
            <a:off x="5613146" y="914111"/>
            <a:ext cx="3314142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Федеральный бюджет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6732240" cy="5949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Расходы федерального бюджета обеспечивают функционирование традиционных сфер деятельности федерации, земель и общин. </a:t>
            </a:r>
          </a:p>
          <a:p>
            <a:r>
              <a:rPr lang="ru-RU" dirty="0" smtClean="0"/>
              <a:t>Если в 1982 г. Доля государственных расходов в ВВП составляла 49,8 %, то в 1989 г. — 45,3 %. Из-за объединения страны тенденция была нарушена, и в 1995 г. эта доля достигла рекордных 50,1 %, после чего начался новый этап ее снижения. Планируется, что до 2003 г. удельный вес государственных расходов в ВВП будет снижен до 45,5 %.</a:t>
            </a:r>
          </a:p>
          <a:p>
            <a:r>
              <a:rPr lang="ru-RU" dirty="0" smtClean="0"/>
              <a:t>Доля расходов на науку и образование составляет до 5 %, на управление — 3 %. Федеральный бюджет 2002 г. впервые был рассчитан не в не­мецких марках, а в евро, при этом расходная часть составила 247 млрд.. евро.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</a:t>
            </a:r>
            <a:r>
              <a:rPr lang="ru-RU" b="1" dirty="0" smtClean="0"/>
              <a:t>бюджетного дефицита </a:t>
            </a:r>
            <a:r>
              <a:rPr lang="ru-RU" dirty="0" smtClean="0"/>
              <a:t>в Германии существует с 1980-х гг.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43528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860032" y="1340768"/>
            <a:ext cx="4283968" cy="55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340768"/>
            <a:ext cx="4283968" cy="55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080120"/>
          </a:xfrm>
        </p:spPr>
        <p:txBody>
          <a:bodyPr/>
          <a:lstStyle/>
          <a:p>
            <a:r>
              <a:rPr lang="ru-RU" dirty="0" smtClean="0"/>
              <a:t>В Германии существует два вида финансового выравнивания: вертикальное и горизонтальное.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b="1" i="1" dirty="0"/>
              <a:t>вертикальном выравнивании </a:t>
            </a:r>
            <a:r>
              <a:rPr lang="ru-RU" dirty="0"/>
              <a:t>федеральный центр пере­распределяет регионам часть своих финансовых ресурсов. Так, в 1999 г. из федерального бюджета регионам было перечислено примерно 26 млрд. марок в виде субсидий. Около 6,4 млрд.. марок в форме специальных выплат предоставлено городам-землям Берлину, Гамбургу и Бремену. Девять из 16 земель (в том числе 5 западных) получают федеральные субсидии (ежегодно около 1,5 млрд. марок) в связи с непропорционально высокими расхо­дами на политическое управление.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502688"/>
            <a:ext cx="4283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Горизонтальное выравнивание </a:t>
            </a:r>
            <a:r>
              <a:rPr lang="ru-RU" dirty="0"/>
              <a:t>состоит в помощи более богатых земель </a:t>
            </a:r>
            <a:r>
              <a:rPr lang="ru-RU" dirty="0" smtClean="0"/>
              <a:t>менее </a:t>
            </a:r>
            <a:r>
              <a:rPr lang="ru-RU" dirty="0"/>
              <a:t>богатым  </a:t>
            </a:r>
            <a:r>
              <a:rPr lang="ru-RU" dirty="0" smtClean="0"/>
              <a:t>и </a:t>
            </a:r>
            <a:r>
              <a:rPr lang="ru-RU" dirty="0"/>
              <a:t>базируется на двух показателях — фи­нансовой силе и выравнивании. Первый показывает величину собираемых землями налогов, а в отдельных случаях </a:t>
            </a:r>
            <a:r>
              <a:rPr lang="ru-RU" dirty="0" smtClean="0"/>
              <a:t>корректируется </a:t>
            </a:r>
            <a:r>
              <a:rPr lang="ru-RU" dirty="0"/>
              <a:t>с учетом их особых финансовых </a:t>
            </a:r>
            <a:r>
              <a:rPr lang="ru-RU" dirty="0" smtClean="0"/>
              <a:t>потребностей. Второй </a:t>
            </a:r>
            <a:r>
              <a:rPr lang="ru-RU" dirty="0"/>
              <a:t>показатель отражает соотношение доходов, получае­мых землей, и численности ее населения (здесь также не обхо­дится без корректировок, учитывающих, например, размеры городов, поскольку считается, что финансовые потребности жи­телей мегаполисов существенно выше, и они играют важную роль в жизни жителей окрестностей).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Бюджеты земель, общин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и другие звенья финансовой системы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r>
              <a:rPr lang="ru-RU" b="1" dirty="0" smtClean="0"/>
              <a:t>Бюджеты земель и общин, </a:t>
            </a:r>
            <a:r>
              <a:rPr lang="ru-RU" dirty="0" smtClean="0"/>
              <a:t>как и государственный, составля­ются исполнительным органом власти — местной администра­цией, принимаются представительной властью — советом (соб­ранием депутатов) и исполняются органом представительной власти. Доля бюджетов земель и общин в национальном доходе ФРГ — свыше 20 %.</a:t>
            </a:r>
          </a:p>
          <a:p>
            <a:r>
              <a:rPr lang="ru-RU" dirty="0" smtClean="0"/>
              <a:t>Целевое назначение расходных статей бюджетов земель и об­щин совпадает, за исключением участия земель в механизме гори­зонтального выравнивания. Местные расходы должны покрываться за счет собственных доходов — принцип самоокупаемости.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1661">
            <a:off x="6468889" y="4763536"/>
            <a:ext cx="216725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63367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Расходы местных ор­ганов власти подразделяются на следующие группы: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общее управление;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 безопасность и правопорядок;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 школы;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наука и культура;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социальная помощь;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 здравоохранение, спорт, досуг;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 строительство и транспорт;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 коммунальные службы и экономическое развитие;</a:t>
            </a:r>
          </a:p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ru-RU" dirty="0" smtClean="0">
                <a:solidFill>
                  <a:schemeClr val="bg1"/>
                </a:solidFill>
              </a:rPr>
              <a:t>хозяйственные предприятия и муниципальная собствен­ность.</a:t>
            </a:r>
          </a:p>
          <a:p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2173">
            <a:off x="4237483" y="4728103"/>
            <a:ext cx="2122364" cy="194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8558">
            <a:off x="2083222" y="4786961"/>
            <a:ext cx="2153816" cy="18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6692">
            <a:off x="212085" y="4799480"/>
            <a:ext cx="1927971" cy="18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39659">
            <a:off x="6813297" y="877772"/>
            <a:ext cx="2145627" cy="214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844824"/>
            <a:ext cx="2372237" cy="17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4892">
            <a:off x="5831218" y="3115987"/>
            <a:ext cx="3104616" cy="19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3059832" cy="17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70368"/>
          </a:xfrm>
        </p:spPr>
        <p:txBody>
          <a:bodyPr/>
          <a:lstStyle/>
          <a:p>
            <a:r>
              <a:rPr lang="ru-RU" sz="4000" dirty="0" smtClean="0"/>
              <a:t>Налоговая система Германии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6336704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Налоговая система Германии формировалась в несколько этапов. После образования в 1871 г. Германской империи уста­новление всех основных прямых налогов оставалось прерогати­вой входивших в нее государств (нынешних земель). Империи было передано лишь право устанавливать таможенные пошлины и налоги на предметы потребления: табак, пиво, водку, сахар, соль. Последнее направление в структуре налоговых платежей определил в 1879 г. первый рейхсканцлер Германии </a:t>
            </a:r>
            <a:r>
              <a:rPr lang="ru-RU" dirty="0" err="1" smtClean="0"/>
              <a:t>Отто</a:t>
            </a:r>
            <a:r>
              <a:rPr lang="ru-RU" dirty="0" smtClean="0"/>
              <a:t> Бис­марк, потребовав перенести бремя налогов Взносы отдельных земель делали империю зависимой от них. Это и определило пути развития налоговой системы Гер­мании. В 90-е гг. </a:t>
            </a:r>
            <a:r>
              <a:rPr lang="en-US" dirty="0" smtClean="0"/>
              <a:t>XIX </a:t>
            </a:r>
            <a:r>
              <a:rPr lang="ru-RU" dirty="0" smtClean="0"/>
              <a:t>в. были введены гербовые сборы на цен­ные бумаги, векселя, игральные карты, в 1906 г. - налог с наследства, в 1913 г. — налог на имущество и налог на при­рост имущества. С 1916 г.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96944" cy="6336704"/>
          </a:xfrm>
        </p:spPr>
        <p:txBody>
          <a:bodyPr/>
          <a:lstStyle/>
          <a:p>
            <a:r>
              <a:rPr lang="ru-RU" dirty="0" smtClean="0"/>
              <a:t>Германия уже активно использовала возможности прямого налогообложения. Развивалось и кос­венное налогообложение, ибо пошлин и акцизов не хватало на покрытие расходов, связанных с военным поражением. В июле 1918 г. Германия ввела налог с оборота, который в 1960-х гг. приобрел форму налога на добавленную стоимость.</a:t>
            </a:r>
          </a:p>
          <a:p>
            <a:r>
              <a:rPr lang="ru-RU" dirty="0" smtClean="0"/>
              <a:t>с доходов на потреб­ление (расходы). </a:t>
            </a:r>
          </a:p>
          <a:p>
            <a:r>
              <a:rPr lang="ru-RU" dirty="0" smtClean="0"/>
              <a:t>В декабре 1919г. после утверждения имперских правил нало­гообложения, разработанных министром финансов М. </a:t>
            </a:r>
            <a:r>
              <a:rPr lang="ru-RU" dirty="0" err="1" smtClean="0"/>
              <a:t>Эрцбергером</a:t>
            </a:r>
            <a:r>
              <a:rPr lang="ru-RU" dirty="0" smtClean="0"/>
              <a:t>, началась крупнейшая налоговая реформа. В ходе рефор­мы был ликвидирован финансовый суверенитет земель. Право собирать налоги и управлять ими закреплялось исключительно за государством. Налоговая система стала централизованной. Был повышен налог с оборота, введено налогообложение пред­метов роскоши, дополнительный налог уплачивали владельцы крупных состояний.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Макроэкономическая ситуация единой Германии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484313"/>
            <a:ext cx="4572000" cy="5373687"/>
          </a:xfrm>
        </p:spPr>
        <p:txBody>
          <a:bodyPr>
            <a:normAutofit/>
          </a:bodyPr>
          <a:lstStyle/>
          <a:p>
            <a:r>
              <a:rPr lang="en-US" b="1" dirty="0" smtClean="0"/>
              <a:t>-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64400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484784"/>
            <a:ext cx="4499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Германия — один из лидеров мировой экономики. По объе­му </a:t>
            </a:r>
            <a:r>
              <a:rPr lang="ru-RU" sz="2200" b="1" dirty="0"/>
              <a:t>ВВП </a:t>
            </a:r>
            <a:r>
              <a:rPr lang="ru-RU" sz="2200" dirty="0"/>
              <a:t>(2,1 </a:t>
            </a:r>
            <a:r>
              <a:rPr lang="ru-RU" sz="2200" dirty="0" err="1"/>
              <a:t>трлн</a:t>
            </a:r>
            <a:r>
              <a:rPr lang="ru-RU" sz="2200" dirty="0"/>
              <a:t> дол.) она занимает третье место после США и Японии (1997). По величине промышленного производства ФРГ стоит на четвертом месте сразу за США, КНР и Японией. На душу населения приходится почти 26 тыс. дол. ВВП в год. Площадь — 357 тыс. кв. км, третье место в Европе после Фран­ции и Испании, население — 82 </a:t>
            </a:r>
            <a:r>
              <a:rPr lang="ru-RU" sz="2200" dirty="0" err="1"/>
              <a:t>млн</a:t>
            </a:r>
            <a:r>
              <a:rPr lang="ru-RU" sz="2200" dirty="0"/>
              <a:t> человек, плотность населе­ния — 230 человек на 1 кв. км.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Второй мировой войны в ФРГ были законодательно распределены государственные функции между федерацией и землями. При этом федерация и земли сами оплачивали рас­ходы по управлению, земли становились самостоятельными в вопросах своего бюджетного устройства.</a:t>
            </a:r>
          </a:p>
          <a:p>
            <a:r>
              <a:rPr lang="ru-RU" dirty="0" smtClean="0"/>
              <a:t>Сегодня налоговая система ФРГ представляет собой слож­ную разветвленную систему, охватывающую практически все стороны жизнедеятельности общества. В ее основе лежит прин­цип множественности налогов (их свыше 50). Налоговые сборы приносят около 80 % доходов бюджета. Налоги делятся: » на федеральные;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земельные;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муниципальные общинные; 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совместные;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церковные.</a:t>
            </a:r>
          </a:p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104971"/>
            <a:ext cx="3059832" cy="17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32350"/>
            <a:ext cx="2426593" cy="265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568952" cy="6264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федеральные налоги приходится 48 % общей суммы нало­говых поступлений, земельные — 34, общинные — 13 % (остаток (5 %) составляют взносы в Фонд выравнивания бремени войны и долю ЕС). Основными плательщиками налогов являются рабо­чие и служащие (около 70 % всех налоговых поступлений страны).</a:t>
            </a:r>
          </a:p>
          <a:p>
            <a:r>
              <a:rPr lang="ru-RU" dirty="0" smtClean="0"/>
              <a:t>Федеральные поступления в бюджет складываются из нало­гов на продукцию потребительского спроса: бензин и другое нефтяное топливо (5,6 %), табак (3,1 %), винно-водочные изде­лия (0,8 %) и пр. Полностью в федеральный бюджет зачисляют­ся сборы от следующих налогов: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таможенные сборы;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налог на движение капитала;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налог на страхование;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вексельный налог;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сборы в рамках ЕС;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налоги на </a:t>
            </a:r>
            <a:r>
              <a:rPr lang="ru-RU" dirty="0" err="1" smtClean="0"/>
              <a:t>спирто-водочные</a:t>
            </a:r>
            <a:r>
              <a:rPr lang="ru-RU" dirty="0" smtClean="0"/>
              <a:t> изделия и другие предметы по­требления, за исключением налога на пиво (акцизы).</a:t>
            </a:r>
          </a:p>
          <a:p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61048"/>
            <a:ext cx="2733081" cy="1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22814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9590">
            <a:off x="976031" y="4231652"/>
            <a:ext cx="3372385" cy="24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8784976" cy="388843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После объединения Западной и Восточной Германии в 1990 г. страна стала крупнейшим по экономическому потенциалу госу­дарством Европы. Однако конъюнктура в 1990-е гг. характеризо­валась как «раздвоенная», «расколотая». Развал восточногерман­ской экономики в 1990 г. был быстро компенсирован ускоренным ростом ВВП в новых федеральных землях в 1992—1995 гг. (в 1994 г. он даже оказался рекордным в Европе — около 10 %). При этом происходила масштабная качественная трансформация произ­водственного аппарата, инфраструктуры, хозяйственных отно­шений и порядка. В то же время в западных землях рост был весьма незначительным, и экономический бум на востоке не компенсировал снижения темпов роста в «старой» ФРГ (в луч­шем случае он добавлял к ним 0,1 %).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1443">
            <a:off x="4348051" y="4166110"/>
            <a:ext cx="2046388" cy="247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8640960" cy="3696559"/>
          </a:xfrm>
        </p:spPr>
        <p:txBody>
          <a:bodyPr>
            <a:normAutofit fontScale="32500" lnSpcReduction="20000"/>
          </a:bodyPr>
          <a:lstStyle/>
          <a:p>
            <a:r>
              <a:rPr lang="ru-RU" sz="6400" dirty="0" smtClean="0"/>
              <a:t>После 1995 г. развитие экономики на востоке страны ощутимо замедлилось, а с 1997 г. темпы роста в новых землях стали ниже, чем в западных: в 1997 г. ВВП в западных землях вырос на 2,4 %, в восточных — всего на 1,8 %, в 2000 г. разрыв еще больше уве­личился — 3,2 против 1,1 %. Основной причиной этого, скорее всего, стал спад в строительной индустрии, имеющей на востоке больший удельный вес в ВВП, чем на западе. Кроме того, в вос­точных землях замедлилось развитие сферы услуг. Сегодня не бурно развивающиеся новые земли являются локомотивом гер­манской экономики, а старые федеральные земли (в основном Бавария и Баден-Вюртемберг) тянут за собой утратившие дина­мику восточные земли.</a:t>
            </a:r>
          </a:p>
          <a:p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3846">
            <a:off x="971476" y="3632793"/>
            <a:ext cx="3888432" cy="28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569" b="14569"/>
          <a:stretch>
            <a:fillRect/>
          </a:stretch>
        </p:blipFill>
        <p:spPr bwMode="auto">
          <a:xfrm>
            <a:off x="5220072" y="4077072"/>
            <a:ext cx="34051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2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Прирост реального ВВП в ФРГ в 1996-2000гг., %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2420888"/>
          <a:ext cx="763285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1044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Times New Roman"/>
                          <a:ea typeface="Times New Roman"/>
                        </a:rPr>
                        <a:t>1996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Times New Roman"/>
                          <a:ea typeface="Times New Roman"/>
                        </a:rPr>
                        <a:t>1997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Times New Roman"/>
                          <a:ea typeface="Times New Roman"/>
                        </a:rPr>
                        <a:t>1998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Times New Roman"/>
                          <a:ea typeface="Times New Roman"/>
                        </a:rPr>
                        <a:t>1999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Times New Roman"/>
                          <a:ea typeface="Times New Roman"/>
                        </a:rPr>
                        <a:t>2000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Times New Roman"/>
                          <a:ea typeface="Times New Roman"/>
                        </a:rPr>
                        <a:t>0.8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Times New Roman"/>
                          <a:ea typeface="Times New Roman"/>
                        </a:rPr>
                        <a:t>1.5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Times New Roman"/>
                          <a:ea typeface="Times New Roman"/>
                        </a:rPr>
                        <a:t>1.8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Times New Roman"/>
                          <a:ea typeface="Times New Roman"/>
                        </a:rPr>
                        <a:t>1.4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Times New Roman"/>
                          <a:ea typeface="Times New Roman"/>
                        </a:rPr>
                        <a:t>3.1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09120"/>
            <a:ext cx="262778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288032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1"/>
            <a:ext cx="363589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2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8735" r="18735"/>
          <a:stretch>
            <a:fillRect/>
          </a:stretch>
        </p:blipFill>
        <p:spPr bwMode="auto">
          <a:xfrm>
            <a:off x="5902433" y="87523"/>
            <a:ext cx="2762250" cy="305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328592" cy="33843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Главным приоритетом экономической политики немецкого правительства является снижение уровня безработицы. Эта про­блема не является следствием объединения, по крайней мере в западной части страны. Более 2 млн. безработных насчитыва­лось в ФРГ постоянно с середины 1980-х гг. В 1990-е гг. число безработных ежегодно увеличивалось на 200-300 тыс., к ним до­бавились более миллиона безработных в новых федеральных землях. 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3284984"/>
            <a:ext cx="8964488" cy="3384376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На протяжении 1990-х гг. отмечалось сокращение занятости, и прежде всего снижение числа рабочих мест в обрабатывающей промышленности, которое не компенсировалось созданием но­вых рабочих мест в других сферах. Только в 1998 г. число заня­тых в Германии немного увеличилось (на 0,4 %), доля безработ­ных снизилась существеннее, но эти улучшения происходили исключительно на западных территориях. Лишь в 2000 г. про­изошло заметное снижение безработицы (среднегодовой показа­тель — 3,89 млн. человек, уровень безработицы в начале 2001 г. -9,3 %), но опять только на западе. В предыдущие пять лет уро­вень безработицы был значительно выше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безработицы, % от численности рабочей силы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1996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1997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1998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1999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2000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10,4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11,5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11,0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10,5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9,6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2074607" cy="27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6696744" cy="27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6192688" cy="65253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Причинами столь высокой безработицы являются не конкурентоспособность и негибкость рынка труда. Действующее трудовое законодательство ФРГ делает немецкую рабочую силу самой дорогой в мире и не стимулирует трудоустройство безработных. Хотя в Германии высококвалифицированные трудовые ресурсы и один из лучших в мире уровней образования, негибкий рынок труда создает серьезные препятствия экономическому росту страны. Предприниматели из-за жесткого регулирования рынка труда не заинтересованы создавать новые рабочие места, особенно в передо­вых отраслях, работники, защищенные гарантиями, не заинтере­сованы эффективно трудиться. Во многих случаях работодателям выгоднее приглашать малообразованных иностранцев, чем поль­зоваться услугами высококвалифицированных, но дорогих немец­ких рабочих.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17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72816"/>
            <a:ext cx="26997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4"/>
            <a:ext cx="2699792" cy="192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157192"/>
            <a:ext cx="269979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Внешнеэкономические связи.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3843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Германия — один из важнейших экспортеров и импортеров в мире. В 1998 г. она занимала второе место как по объему экспорта товаров (539,7 млрд.. дол, или 10 % всего мирового экспорта), так и по импорту (466,6 млрд.. дол, или 8,4 </a:t>
            </a:r>
            <a:r>
              <a:rPr lang="ru-RU" i="1" dirty="0" smtClean="0"/>
              <a:t>% </a:t>
            </a:r>
            <a:r>
              <a:rPr lang="ru-RU" dirty="0" smtClean="0"/>
              <a:t>мирового импорта). Несколько скромнее ее позиции по экспорту услуг — четвертое место (75,7 млрд.. дол., или 5,9 %), по импорту услуг страна все на том же втором месте (121,8 млрд. дол., 9,4 % мирового импорта).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345757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65105"/>
            <a:ext cx="273630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365104"/>
            <a:ext cx="298782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1903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Финансовая система ФРГ</vt:lpstr>
      <vt:lpstr>Макроэкономическая ситуация единой Германии</vt:lpstr>
      <vt:lpstr>Слайд 3</vt:lpstr>
      <vt:lpstr>Слайд 4</vt:lpstr>
      <vt:lpstr> Прирост реального ВВП в ФРГ в 1996-2000гг., %</vt:lpstr>
      <vt:lpstr>Главным приоритетом экономической политики немецкого правительства является снижение уровня безработицы. Эта про­блема не является следствием объединения, по крайней мере в западной части страны. Более 2 млн. безработных насчитыва­лось в ФРГ постоянно с середины 1980-х гг. В 1990-е гг. число безработных ежегодно увеличивалось на 200-300 тыс., к ним до­бавились более миллиона безработных в новых федеральных землях.  </vt:lpstr>
      <vt:lpstr>Уровень безработицы, % от численности рабочей силы</vt:lpstr>
      <vt:lpstr>Слайд 8</vt:lpstr>
      <vt:lpstr>Внешнеэкономические связи. </vt:lpstr>
      <vt:lpstr>Слайд 10</vt:lpstr>
      <vt:lpstr>     Бюджетная и финансовая системы ФРГ </vt:lpstr>
      <vt:lpstr> Федеральный бюджет </vt:lpstr>
      <vt:lpstr>Федеральный бюджет </vt:lpstr>
      <vt:lpstr>Проблема бюджетного дефицита в Германии существует с 1980-х гг.</vt:lpstr>
      <vt:lpstr>Слайд 15</vt:lpstr>
      <vt:lpstr> Бюджеты земель, общин и другие звенья финансовой системы </vt:lpstr>
      <vt:lpstr>Слайд 17</vt:lpstr>
      <vt:lpstr>Налоговая система Германии</vt:lpstr>
      <vt:lpstr>Слайд 19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система ФРГ</dc:title>
  <dc:creator>Admin</dc:creator>
  <cp:lastModifiedBy>Admin</cp:lastModifiedBy>
  <cp:revision>20</cp:revision>
  <dcterms:created xsi:type="dcterms:W3CDTF">2012-03-11T15:57:59Z</dcterms:created>
  <dcterms:modified xsi:type="dcterms:W3CDTF">2012-03-12T04:05:44Z</dcterms:modified>
</cp:coreProperties>
</file>